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70"/>
  </p:notesMasterIdLst>
  <p:handoutMasterIdLst>
    <p:handoutMasterId r:id="rId71"/>
  </p:handoutMasterIdLst>
  <p:sldIdLst>
    <p:sldId id="264" r:id="rId2"/>
    <p:sldId id="352" r:id="rId3"/>
    <p:sldId id="353" r:id="rId4"/>
    <p:sldId id="354" r:id="rId5"/>
    <p:sldId id="355" r:id="rId6"/>
    <p:sldId id="356" r:id="rId7"/>
    <p:sldId id="357" r:id="rId8"/>
    <p:sldId id="358" r:id="rId9"/>
    <p:sldId id="359"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379" r:id="rId30"/>
    <p:sldId id="380" r:id="rId31"/>
    <p:sldId id="381" r:id="rId32"/>
    <p:sldId id="382" r:id="rId33"/>
    <p:sldId id="383" r:id="rId34"/>
    <p:sldId id="384" r:id="rId35"/>
    <p:sldId id="385" r:id="rId36"/>
    <p:sldId id="386" r:id="rId37"/>
    <p:sldId id="387" r:id="rId38"/>
    <p:sldId id="388" r:id="rId39"/>
    <p:sldId id="389" r:id="rId40"/>
    <p:sldId id="390" r:id="rId41"/>
    <p:sldId id="391" r:id="rId42"/>
    <p:sldId id="392" r:id="rId43"/>
    <p:sldId id="393" r:id="rId44"/>
    <p:sldId id="394" r:id="rId45"/>
    <p:sldId id="395" r:id="rId46"/>
    <p:sldId id="396" r:id="rId47"/>
    <p:sldId id="397" r:id="rId48"/>
    <p:sldId id="398" r:id="rId49"/>
    <p:sldId id="399" r:id="rId50"/>
    <p:sldId id="400" r:id="rId51"/>
    <p:sldId id="401" r:id="rId52"/>
    <p:sldId id="402" r:id="rId53"/>
    <p:sldId id="403" r:id="rId54"/>
    <p:sldId id="404" r:id="rId55"/>
    <p:sldId id="405" r:id="rId56"/>
    <p:sldId id="406" r:id="rId57"/>
    <p:sldId id="407" r:id="rId58"/>
    <p:sldId id="408" r:id="rId59"/>
    <p:sldId id="409" r:id="rId60"/>
    <p:sldId id="410" r:id="rId61"/>
    <p:sldId id="411" r:id="rId62"/>
    <p:sldId id="412" r:id="rId63"/>
    <p:sldId id="413" r:id="rId64"/>
    <p:sldId id="414" r:id="rId65"/>
    <p:sldId id="415" r:id="rId66"/>
    <p:sldId id="416" r:id="rId67"/>
    <p:sldId id="417" r:id="rId68"/>
    <p:sldId id="418" r:id="rId6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4" autoAdjust="0"/>
    <p:restoredTop sz="86389"/>
  </p:normalViewPr>
  <p:slideViewPr>
    <p:cSldViewPr snapToGrid="0" snapToObjects="1">
      <p:cViewPr varScale="1">
        <p:scale>
          <a:sx n="109" d="100"/>
          <a:sy n="109" d="100"/>
        </p:scale>
        <p:origin x="534"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7/30/2021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973036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 </a:t>
            </a:r>
            <a:br>
              <a:rPr lang="en-US" dirty="0"/>
            </a:br>
            <a:r>
              <a:rPr lang="en-US" dirty="0"/>
              <a:t>Reiterate the learning objectives for the lesson. </a:t>
            </a:r>
            <a:r>
              <a:rPr lang="en-US"/>
              <a:t>Students should use this information to guide their studies and reinforcement of new concepts. </a:t>
            </a:r>
          </a:p>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68</a:t>
            </a:fld>
            <a:endParaRPr lang="en-US"/>
          </a:p>
        </p:txBody>
      </p:sp>
    </p:spTree>
    <p:extLst>
      <p:ext uri="{BB962C8B-B14F-4D97-AF65-F5344CB8AC3E}">
        <p14:creationId xmlns:p14="http://schemas.microsoft.com/office/powerpoint/2010/main" val="3654232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a:t>
            </a:fld>
            <a:endParaRPr lang="en-US"/>
          </a:p>
        </p:txBody>
      </p:sp>
    </p:spTree>
    <p:extLst>
      <p:ext uri="{BB962C8B-B14F-4D97-AF65-F5344CB8AC3E}">
        <p14:creationId xmlns:p14="http://schemas.microsoft.com/office/powerpoint/2010/main" val="218051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27</a:t>
            </a:fld>
            <a:endParaRPr lang="en-US"/>
          </a:p>
        </p:txBody>
      </p:sp>
    </p:spTree>
    <p:extLst>
      <p:ext uri="{BB962C8B-B14F-4D97-AF65-F5344CB8AC3E}">
        <p14:creationId xmlns:p14="http://schemas.microsoft.com/office/powerpoint/2010/main" val="413185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28</a:t>
            </a:fld>
            <a:endParaRPr lang="en-US"/>
          </a:p>
        </p:txBody>
      </p:sp>
    </p:spTree>
    <p:extLst>
      <p:ext uri="{BB962C8B-B14F-4D97-AF65-F5344CB8AC3E}">
        <p14:creationId xmlns:p14="http://schemas.microsoft.com/office/powerpoint/2010/main" val="3116650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29</a:t>
            </a:fld>
            <a:endParaRPr lang="en-US"/>
          </a:p>
        </p:txBody>
      </p:sp>
    </p:spTree>
    <p:extLst>
      <p:ext uri="{BB962C8B-B14F-4D97-AF65-F5344CB8AC3E}">
        <p14:creationId xmlns:p14="http://schemas.microsoft.com/office/powerpoint/2010/main" val="2831074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30</a:t>
            </a:fld>
            <a:endParaRPr lang="en-US"/>
          </a:p>
        </p:txBody>
      </p:sp>
    </p:spTree>
    <p:extLst>
      <p:ext uri="{BB962C8B-B14F-4D97-AF65-F5344CB8AC3E}">
        <p14:creationId xmlns:p14="http://schemas.microsoft.com/office/powerpoint/2010/main" val="405094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Think, Pair, Share activity to encourage students to solve problems collaboratively and to apply the real-world skill of evaluating, modifying, and debugging code created by another programmer.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61</a:t>
            </a:fld>
            <a:endParaRPr lang="en-US"/>
          </a:p>
        </p:txBody>
      </p:sp>
    </p:spTree>
    <p:extLst>
      <p:ext uri="{BB962C8B-B14F-4D97-AF65-F5344CB8AC3E}">
        <p14:creationId xmlns:p14="http://schemas.microsoft.com/office/powerpoint/2010/main" val="313262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66</a:t>
            </a:fld>
            <a:endParaRPr lang="en-US"/>
          </a:p>
        </p:txBody>
      </p:sp>
    </p:spTree>
    <p:extLst>
      <p:ext uri="{BB962C8B-B14F-4D97-AF65-F5344CB8AC3E}">
        <p14:creationId xmlns:p14="http://schemas.microsoft.com/office/powerpoint/2010/main" val="237050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67</a:t>
            </a:fld>
            <a:endParaRPr lang="en-US"/>
          </a:p>
        </p:txBody>
      </p:sp>
    </p:spTree>
    <p:extLst>
      <p:ext uri="{BB962C8B-B14F-4D97-AF65-F5344CB8AC3E}">
        <p14:creationId xmlns:p14="http://schemas.microsoft.com/office/powerpoint/2010/main" val="1552028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dirty="0"/>
              <a:t>, ]</a:t>
            </a:r>
            <a:r>
              <a:rPr lang="en-US" dirty="0" err="1"/>
              <a:t>avaScript</a:t>
            </a:r>
            <a:r>
              <a:rPr lang="en-US" dirty="0"/>
              <a:t> for Web Warriors, 7th Edition. © 2022 Cengage. All Rights Reserved. May not be scanned, copied or duplicated, or posted to a publicly accessible website, in whole or in part.</a:t>
            </a:r>
          </a:p>
        </p:txBody>
      </p:sp>
      <p:pic>
        <p:nvPicPr>
          <p:cNvPr id="3" name="Picture 2">
            <a:extLst>
              <a:ext uri="{FF2B5EF4-FFF2-40B4-BE49-F238E27FC236}">
                <a16:creationId xmlns:a16="http://schemas.microsoft.com/office/drawing/2014/main" id="{AD8E812A-4A0B-4D95-8D06-2A46A5C372C9}"/>
              </a:ext>
            </a:extLst>
          </p:cNvPr>
          <p:cNvPicPr>
            <a:picLocks noChangeAspect="1"/>
          </p:cNvPicPr>
          <p:nvPr userDrawn="1"/>
        </p:nvPicPr>
        <p:blipFill>
          <a:blip r:embed="rId4"/>
          <a:stretch>
            <a:fillRect/>
          </a:stretch>
        </p:blipFill>
        <p:spPr>
          <a:xfrm>
            <a:off x="325054" y="319170"/>
            <a:ext cx="3346994" cy="4316342"/>
          </a:xfrm>
          <a:prstGeom prst="rect">
            <a:avLst/>
          </a:prstGeom>
        </p:spPr>
      </p:pic>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Carey/</a:t>
            </a:r>
            <a:r>
              <a:rPr lang="en-US" dirty="0" err="1"/>
              <a:t>Vodnik</a:t>
            </a:r>
            <a:r>
              <a:rPr lang="en-US" dirty="0"/>
              <a:t>, </a:t>
            </a:r>
            <a:r>
              <a:rPr lang="en-US" i="1" dirty="0"/>
              <a:t>JavaScript for Web Warriors</a:t>
            </a:r>
            <a:r>
              <a:rPr lang="en-US" dirty="0"/>
              <a:t>, 7th Edition. © 2022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23382" y="2663874"/>
            <a:ext cx="6402684" cy="672105"/>
          </a:xfrm>
        </p:spPr>
        <p:txBody>
          <a:bodyPr/>
          <a:lstStyle/>
          <a:p>
            <a:r>
              <a:rPr lang="en-US" dirty="0"/>
              <a:t>JavaScript for Web Warriors, 7e</a:t>
            </a:r>
            <a:br>
              <a:rPr lang="en-US" dirty="0"/>
            </a:br>
            <a:br>
              <a:rPr lang="en-US" dirty="0"/>
            </a:br>
            <a:r>
              <a:rPr lang="en-US" dirty="0"/>
              <a:t>Chapter 10: Programming with Event Objects and Third-Party APIs</a:t>
            </a:r>
          </a:p>
        </p:txBody>
      </p:sp>
      <p:sp>
        <p:nvSpPr>
          <p:cNvPr id="8" name="Footer Placeholder 7"/>
          <p:cNvSpPr>
            <a:spLocks noGrp="1"/>
          </p:cNvSpPr>
          <p:nvPr>
            <p:ph type="ftr" sz="quarter" idx="3"/>
          </p:nvPr>
        </p:nvSpPr>
        <p:spPr/>
        <p:txBody>
          <a:bodyPr/>
          <a:lstStyle/>
          <a:p>
            <a:r>
              <a:rPr lang="en-US" dirty="0"/>
              <a:t>Carey/Vodnik</a:t>
            </a:r>
            <a:r>
              <a:rPr lang="en-US" i="1" dirty="0"/>
              <a:t>, JavaScript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AE20-766E-334A-BBE3-430B94D60D7B}"/>
              </a:ext>
            </a:extLst>
          </p:cNvPr>
          <p:cNvSpPr>
            <a:spLocks noGrp="1"/>
          </p:cNvSpPr>
          <p:nvPr>
            <p:ph type="title"/>
          </p:nvPr>
        </p:nvSpPr>
        <p:spPr/>
        <p:txBody>
          <a:bodyPr/>
          <a:lstStyle/>
          <a:p>
            <a:r>
              <a:rPr lang="en-US" dirty="0"/>
              <a:t>Exploring Mouse, Touch, and Pointer Events </a:t>
            </a:r>
            <a:br>
              <a:rPr lang="en-US" dirty="0"/>
            </a:br>
            <a:r>
              <a:rPr lang="en-US" dirty="0"/>
              <a:t>(1 of 8)</a:t>
            </a:r>
          </a:p>
        </p:txBody>
      </p:sp>
      <p:sp>
        <p:nvSpPr>
          <p:cNvPr id="3" name="Text Placeholder 2">
            <a:extLst>
              <a:ext uri="{FF2B5EF4-FFF2-40B4-BE49-F238E27FC236}">
                <a16:creationId xmlns:a16="http://schemas.microsoft.com/office/drawing/2014/main" id="{F3FBCE3F-F392-DB4F-A09A-1DCD70CC825D}"/>
              </a:ext>
            </a:extLst>
          </p:cNvPr>
          <p:cNvSpPr>
            <a:spLocks noGrp="1"/>
          </p:cNvSpPr>
          <p:nvPr>
            <p:ph type="body" sz="quarter" idx="17"/>
          </p:nvPr>
        </p:nvSpPr>
        <p:spPr/>
        <p:txBody>
          <a:bodyPr>
            <a:normAutofit/>
          </a:bodyPr>
          <a:lstStyle/>
          <a:p>
            <a:r>
              <a:rPr lang="en-US" dirty="0"/>
              <a:t>A mouse action can combine several events in quick succession</a:t>
            </a:r>
          </a:p>
          <a:p>
            <a:pPr lvl="1"/>
            <a:r>
              <a:rPr lang="en-US" dirty="0"/>
              <a:t>E.g., clicking a mouse combines three events fired in this order: </a:t>
            </a:r>
          </a:p>
          <a:p>
            <a:pPr lvl="2"/>
            <a:r>
              <a:rPr lang="en-US" dirty="0" err="1">
                <a:latin typeface="Courier New" panose="02070309020205020404" pitchFamily="49" charset="0"/>
                <a:cs typeface="Courier New" panose="02070309020205020404" pitchFamily="49" charset="0"/>
              </a:rPr>
              <a:t>mousedown</a:t>
            </a:r>
            <a:r>
              <a:rPr lang="en-US" dirty="0"/>
              <a:t> (button is pressed)</a:t>
            </a:r>
          </a:p>
          <a:p>
            <a:pPr lvl="2"/>
            <a:r>
              <a:rPr lang="en-US" dirty="0" err="1">
                <a:latin typeface="Courier New" panose="02070309020205020404" pitchFamily="49" charset="0"/>
                <a:cs typeface="Courier New" panose="02070309020205020404" pitchFamily="49" charset="0"/>
              </a:rPr>
              <a:t>mouseup</a:t>
            </a:r>
            <a:r>
              <a:rPr lang="en-US" dirty="0"/>
              <a:t> (button is released) </a:t>
            </a:r>
          </a:p>
          <a:p>
            <a:pPr lvl="2"/>
            <a:r>
              <a:rPr lang="en-US" dirty="0">
                <a:latin typeface="Courier New" panose="02070309020205020404" pitchFamily="49" charset="0"/>
                <a:cs typeface="Courier New" panose="02070309020205020404" pitchFamily="49" charset="0"/>
              </a:rPr>
              <a:t>click</a:t>
            </a:r>
            <a:r>
              <a:rPr lang="en-US" dirty="0"/>
              <a:t> (button is pressed and released)</a:t>
            </a:r>
          </a:p>
          <a:p>
            <a:r>
              <a:rPr lang="en-US" dirty="0"/>
              <a:t>Moving a mouse pointer causes the </a:t>
            </a:r>
            <a:r>
              <a:rPr lang="en-US" dirty="0" err="1">
                <a:latin typeface="Courier New" panose="02070309020205020404" pitchFamily="49" charset="0"/>
                <a:cs typeface="Courier New" panose="02070309020205020404" pitchFamily="49" charset="0"/>
              </a:rPr>
              <a:t>mousemove</a:t>
            </a:r>
            <a:r>
              <a:rPr lang="en-US" dirty="0"/>
              <a:t> event to be fired continuously</a:t>
            </a:r>
          </a:p>
          <a:p>
            <a:r>
              <a:rPr lang="en-US" dirty="0"/>
              <a:t>The mouse event </a:t>
            </a:r>
            <a:r>
              <a:rPr lang="en-US" dirty="0">
                <a:latin typeface="Courier New" panose="02070309020205020404" pitchFamily="49" charset="0"/>
                <a:cs typeface="Courier New" panose="02070309020205020404" pitchFamily="49" charset="0"/>
              </a:rPr>
              <a:t>button</a:t>
            </a:r>
            <a:r>
              <a:rPr lang="en-US" dirty="0"/>
              <a:t> or </a:t>
            </a:r>
            <a:r>
              <a:rPr lang="en-US" dirty="0">
                <a:latin typeface="Courier New" panose="02070309020205020404" pitchFamily="49" charset="0"/>
                <a:cs typeface="Courier New" panose="02070309020205020404" pitchFamily="49" charset="0"/>
              </a:rPr>
              <a:t>buttons</a:t>
            </a:r>
            <a:r>
              <a:rPr lang="en-US" dirty="0"/>
              <a:t> property indicates which mouse button was pressed</a:t>
            </a:r>
          </a:p>
        </p:txBody>
      </p:sp>
    </p:spTree>
    <p:extLst>
      <p:ext uri="{BB962C8B-B14F-4D97-AF65-F5344CB8AC3E}">
        <p14:creationId xmlns:p14="http://schemas.microsoft.com/office/powerpoint/2010/main" val="384106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AE20-766E-334A-BBE3-430B94D60D7B}"/>
              </a:ext>
            </a:extLst>
          </p:cNvPr>
          <p:cNvSpPr>
            <a:spLocks noGrp="1"/>
          </p:cNvSpPr>
          <p:nvPr>
            <p:ph type="title"/>
          </p:nvPr>
        </p:nvSpPr>
        <p:spPr/>
        <p:txBody>
          <a:bodyPr/>
          <a:lstStyle/>
          <a:p>
            <a:r>
              <a:rPr lang="en-US" dirty="0"/>
              <a:t>Exploring Mouse, Touch, and Pointer Events </a:t>
            </a:r>
            <a:br>
              <a:rPr lang="en-US" dirty="0"/>
            </a:br>
            <a:r>
              <a:rPr lang="en-US" dirty="0"/>
              <a:t>(2 of 8)</a:t>
            </a:r>
          </a:p>
        </p:txBody>
      </p:sp>
      <p:sp>
        <p:nvSpPr>
          <p:cNvPr id="3" name="Text Placeholder 2">
            <a:extLst>
              <a:ext uri="{FF2B5EF4-FFF2-40B4-BE49-F238E27FC236}">
                <a16:creationId xmlns:a16="http://schemas.microsoft.com/office/drawing/2014/main" id="{F3FBCE3F-F392-DB4F-A09A-1DCD70CC825D}"/>
              </a:ext>
            </a:extLst>
          </p:cNvPr>
          <p:cNvSpPr>
            <a:spLocks noGrp="1"/>
          </p:cNvSpPr>
          <p:nvPr>
            <p:ph type="body" sz="quarter" idx="17"/>
          </p:nvPr>
        </p:nvSpPr>
        <p:spPr/>
        <p:txBody>
          <a:bodyPr>
            <a:normAutofit/>
          </a:bodyPr>
          <a:lstStyle/>
          <a:p>
            <a:r>
              <a:rPr lang="en-US" dirty="0"/>
              <a:t>Sample code for disabling the browser's context menu for a right-click so that a different action (logging to the console) can be substituted:</a:t>
            </a:r>
            <a:br>
              <a:rPr lang="en-US" dirty="0"/>
            </a:br>
            <a:br>
              <a:rPr lang="en-US" dirty="0"/>
            </a:br>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.oncontextmenu</a:t>
            </a:r>
            <a:r>
              <a:rPr lang="en-US" dirty="0">
                <a:latin typeface="Courier New" panose="02070309020205020404" pitchFamily="49" charset="0"/>
                <a:cs typeface="Courier New" panose="02070309020205020404" pitchFamily="49" charset="0"/>
              </a:rPr>
              <a:t> = 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false;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.onmouseup</a:t>
            </a:r>
            <a:r>
              <a:rPr lang="en-US" dirty="0">
                <a:latin typeface="Courier New" panose="02070309020205020404" pitchFamily="49" charset="0"/>
                <a:cs typeface="Courier New" panose="02070309020205020404" pitchFamily="49" charset="0"/>
              </a:rPr>
              <a:t> = function(e)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e.preventDefault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e.stopPropagation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e.button</a:t>
            </a:r>
            <a:r>
              <a:rPr lang="en-US" dirty="0">
                <a:latin typeface="Courier New" panose="02070309020205020404" pitchFamily="49" charset="0"/>
                <a:cs typeface="Courier New" panose="02070309020205020404" pitchFamily="49" charset="0"/>
              </a:rPr>
              <a:t> === 2)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("Right mouse button clicked");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77517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B8A0-8112-AC46-83E2-76CC495C729D}"/>
              </a:ext>
            </a:extLst>
          </p:cNvPr>
          <p:cNvSpPr>
            <a:spLocks noGrp="1"/>
          </p:cNvSpPr>
          <p:nvPr>
            <p:ph type="title"/>
          </p:nvPr>
        </p:nvSpPr>
        <p:spPr/>
        <p:txBody>
          <a:bodyPr/>
          <a:lstStyle/>
          <a:p>
            <a:r>
              <a:rPr lang="en-US" dirty="0"/>
              <a:t>Exploring Mouse, Touch, and Pointer Events </a:t>
            </a:r>
            <a:br>
              <a:rPr lang="en-US" dirty="0"/>
            </a:br>
            <a:r>
              <a:rPr lang="en-US" dirty="0"/>
              <a:t>(3 of 8)</a:t>
            </a:r>
          </a:p>
        </p:txBody>
      </p:sp>
      <p:sp>
        <p:nvSpPr>
          <p:cNvPr id="3" name="Text Placeholder 2">
            <a:extLst>
              <a:ext uri="{FF2B5EF4-FFF2-40B4-BE49-F238E27FC236}">
                <a16:creationId xmlns:a16="http://schemas.microsoft.com/office/drawing/2014/main" id="{48204945-2B3A-4C49-92B5-4BD464CD1CC9}"/>
              </a:ext>
            </a:extLst>
          </p:cNvPr>
          <p:cNvSpPr>
            <a:spLocks noGrp="1"/>
          </p:cNvSpPr>
          <p:nvPr>
            <p:ph type="body" sz="quarter" idx="17"/>
          </p:nvPr>
        </p:nvSpPr>
        <p:spPr/>
        <p:txBody>
          <a:bodyPr/>
          <a:lstStyle/>
          <a:p>
            <a:r>
              <a:rPr lang="en-US" dirty="0"/>
              <a:t>Exploring touch events</a:t>
            </a:r>
          </a:p>
          <a:p>
            <a:pPr lvl="1"/>
            <a:r>
              <a:rPr lang="en-US" dirty="0"/>
              <a:t>A mouse event consists of a single point of contact and is a single interface</a:t>
            </a:r>
          </a:p>
          <a:p>
            <a:pPr lvl="1"/>
            <a:r>
              <a:rPr lang="en-US" dirty="0"/>
              <a:t>A touch event may involve multiple simultaneous contact points and consists of three interfaces:</a:t>
            </a:r>
          </a:p>
          <a:p>
            <a:pPr lvl="2"/>
            <a:r>
              <a:rPr lang="en-US" b="1" dirty="0">
                <a:solidFill>
                  <a:srgbClr val="004A78"/>
                </a:solidFill>
              </a:rPr>
              <a:t>Touch interface</a:t>
            </a:r>
            <a:r>
              <a:rPr lang="en-US" dirty="0"/>
              <a:t>: user touches the screen at a single point called a </a:t>
            </a:r>
            <a:r>
              <a:rPr lang="en-US" b="1" dirty="0">
                <a:solidFill>
                  <a:srgbClr val="004A78"/>
                </a:solidFill>
              </a:rPr>
              <a:t>touchpoint</a:t>
            </a:r>
          </a:p>
          <a:p>
            <a:pPr lvl="2"/>
            <a:r>
              <a:rPr lang="en-US" b="1" dirty="0" err="1">
                <a:solidFill>
                  <a:srgbClr val="004A78"/>
                </a:solidFill>
              </a:rPr>
              <a:t>TouchList</a:t>
            </a:r>
            <a:r>
              <a:rPr lang="en-US" dirty="0"/>
              <a:t> </a:t>
            </a:r>
            <a:r>
              <a:rPr lang="en-US" b="1" dirty="0">
                <a:solidFill>
                  <a:srgbClr val="004A78"/>
                </a:solidFill>
              </a:rPr>
              <a:t>interface</a:t>
            </a:r>
            <a:r>
              <a:rPr lang="en-US" dirty="0"/>
              <a:t>: user creates several touchpoints simultaneously</a:t>
            </a:r>
          </a:p>
          <a:p>
            <a:pPr lvl="2"/>
            <a:r>
              <a:rPr lang="en-US" b="1" dirty="0" err="1">
                <a:solidFill>
                  <a:srgbClr val="004A78"/>
                </a:solidFill>
              </a:rPr>
              <a:t>TouchEvent</a:t>
            </a:r>
            <a:r>
              <a:rPr lang="en-US" b="1" dirty="0">
                <a:solidFill>
                  <a:srgbClr val="004A78"/>
                </a:solidFill>
              </a:rPr>
              <a:t> interface</a:t>
            </a:r>
            <a:r>
              <a:rPr lang="en-US" dirty="0"/>
              <a:t>: the state of touchpoints on the touch surface changes</a:t>
            </a:r>
          </a:p>
          <a:p>
            <a:pPr lvl="1"/>
            <a:r>
              <a:rPr lang="en-US" dirty="0"/>
              <a:t>Touchscreen browsers emulate mouse events so that a tap on the screen initiates a </a:t>
            </a:r>
            <a:r>
              <a:rPr lang="en-US" b="1" dirty="0">
                <a:solidFill>
                  <a:srgbClr val="004A78"/>
                </a:solidFill>
              </a:rPr>
              <a:t>touch cascade </a:t>
            </a:r>
            <a:r>
              <a:rPr lang="en-US" dirty="0"/>
              <a:t>consisting of touch and mouse events</a:t>
            </a:r>
          </a:p>
        </p:txBody>
      </p:sp>
    </p:spTree>
    <p:extLst>
      <p:ext uri="{BB962C8B-B14F-4D97-AF65-F5344CB8AC3E}">
        <p14:creationId xmlns:p14="http://schemas.microsoft.com/office/powerpoint/2010/main" val="326340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5EF9-AAED-E542-BB9B-D042153130A4}"/>
              </a:ext>
            </a:extLst>
          </p:cNvPr>
          <p:cNvSpPr>
            <a:spLocks noGrp="1"/>
          </p:cNvSpPr>
          <p:nvPr>
            <p:ph type="title"/>
          </p:nvPr>
        </p:nvSpPr>
        <p:spPr/>
        <p:txBody>
          <a:bodyPr/>
          <a:lstStyle/>
          <a:p>
            <a:r>
              <a:rPr lang="en-US" dirty="0"/>
              <a:t>Exploring Mouse, Touch, and Pointer Events </a:t>
            </a:r>
            <a:br>
              <a:rPr lang="en-US" dirty="0"/>
            </a:br>
            <a:r>
              <a:rPr lang="en-US" dirty="0"/>
              <a:t>(4 of 8)</a:t>
            </a:r>
          </a:p>
        </p:txBody>
      </p:sp>
      <p:pic>
        <p:nvPicPr>
          <p:cNvPr id="6" name="Picture Placeholder 5" descr="An illustration listing the touch cascade for a tap action. Once a tap occurs, the following are the cascade of steps. 1. touch start. 2. touch move. 3. touch end. 4. mouse over. 5. mouse move. 6. mouse down. 7. mouse up. 8. click.">
            <a:extLst>
              <a:ext uri="{FF2B5EF4-FFF2-40B4-BE49-F238E27FC236}">
                <a16:creationId xmlns:a16="http://schemas.microsoft.com/office/drawing/2014/main" id="{CB93A357-2858-384B-9083-B36A7F58C66A}"/>
              </a:ext>
            </a:extLst>
          </p:cNvPr>
          <p:cNvPicPr>
            <a:picLocks noGrp="1" noChangeAspect="1"/>
          </p:cNvPicPr>
          <p:nvPr>
            <p:ph type="pic" sz="quarter" idx="10"/>
          </p:nvPr>
        </p:nvPicPr>
        <p:blipFill>
          <a:blip r:embed="rId2"/>
          <a:stretch>
            <a:fillRect/>
          </a:stretch>
        </p:blipFill>
        <p:spPr>
          <a:xfrm>
            <a:off x="731519" y="1619557"/>
            <a:ext cx="9797143" cy="3529610"/>
          </a:xfrm>
        </p:spPr>
      </p:pic>
      <p:sp>
        <p:nvSpPr>
          <p:cNvPr id="4" name="Text Placeholder 3">
            <a:extLst>
              <a:ext uri="{FF2B5EF4-FFF2-40B4-BE49-F238E27FC236}">
                <a16:creationId xmlns:a16="http://schemas.microsoft.com/office/drawing/2014/main" id="{0FB5E502-E754-544A-BC87-9D6251446C9D}"/>
              </a:ext>
            </a:extLst>
          </p:cNvPr>
          <p:cNvSpPr>
            <a:spLocks noGrp="1"/>
          </p:cNvSpPr>
          <p:nvPr>
            <p:ph type="body" sz="quarter" idx="11"/>
          </p:nvPr>
        </p:nvSpPr>
        <p:spPr>
          <a:xfrm>
            <a:off x="3156438" y="5486400"/>
            <a:ext cx="8298940" cy="392420"/>
          </a:xfrm>
        </p:spPr>
        <p:txBody>
          <a:bodyPr/>
          <a:lstStyle/>
          <a:p>
            <a:r>
              <a:rPr lang="en-US" dirty="0"/>
              <a:t>Figure 10-9 The touch cascade for a tap action</a:t>
            </a:r>
          </a:p>
        </p:txBody>
      </p:sp>
    </p:spTree>
    <p:extLst>
      <p:ext uri="{BB962C8B-B14F-4D97-AF65-F5344CB8AC3E}">
        <p14:creationId xmlns:p14="http://schemas.microsoft.com/office/powerpoint/2010/main" val="708328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F56D-59C1-5143-8DCA-216BC173BC78}"/>
              </a:ext>
            </a:extLst>
          </p:cNvPr>
          <p:cNvSpPr>
            <a:spLocks noGrp="1"/>
          </p:cNvSpPr>
          <p:nvPr>
            <p:ph type="title"/>
          </p:nvPr>
        </p:nvSpPr>
        <p:spPr/>
        <p:txBody>
          <a:bodyPr/>
          <a:lstStyle/>
          <a:p>
            <a:r>
              <a:rPr lang="en-US" dirty="0"/>
              <a:t>Exploring Mouse, Touch, and Pointer Events </a:t>
            </a:r>
            <a:br>
              <a:rPr lang="en-US" dirty="0"/>
            </a:br>
            <a:r>
              <a:rPr lang="en-US" dirty="0"/>
              <a:t>(5 of 8)</a:t>
            </a:r>
          </a:p>
        </p:txBody>
      </p:sp>
      <p:sp>
        <p:nvSpPr>
          <p:cNvPr id="3" name="Text Placeholder 2">
            <a:extLst>
              <a:ext uri="{FF2B5EF4-FFF2-40B4-BE49-F238E27FC236}">
                <a16:creationId xmlns:a16="http://schemas.microsoft.com/office/drawing/2014/main" id="{0DCF6BD9-D287-F34D-8F34-D2E441B14A3D}"/>
              </a:ext>
            </a:extLst>
          </p:cNvPr>
          <p:cNvSpPr>
            <a:spLocks noGrp="1"/>
          </p:cNvSpPr>
          <p:nvPr>
            <p:ph type="body" sz="quarter" idx="17"/>
          </p:nvPr>
        </p:nvSpPr>
        <p:spPr/>
        <p:txBody>
          <a:bodyPr/>
          <a:lstStyle/>
          <a:p>
            <a:r>
              <a:rPr lang="en-US" dirty="0"/>
              <a:t>Exploring touch events (continued)</a:t>
            </a:r>
          </a:p>
          <a:p>
            <a:pPr lvl="1"/>
            <a:r>
              <a:rPr lang="en-US" dirty="0"/>
              <a:t>Syntax for managing the cascade by preventing the browser's default method emulating mouse events from being invoked (this approach can become complicated):</a:t>
            </a:r>
            <a:br>
              <a:rPr lang="en-US" dirty="0"/>
            </a:br>
            <a:br>
              <a:rPr lang="en-US" dirty="0"/>
            </a:br>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.ontouchstart</a:t>
            </a:r>
            <a:r>
              <a:rPr lang="en-US" dirty="0">
                <a:latin typeface="Courier New" panose="02070309020205020404" pitchFamily="49" charset="0"/>
                <a:cs typeface="Courier New" panose="02070309020205020404" pitchFamily="49" charset="0"/>
              </a:rPr>
              <a:t> = function(e)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commands for the </a:t>
            </a:r>
            <a:r>
              <a:rPr lang="en-US" i="1" dirty="0" err="1">
                <a:latin typeface="Courier New" panose="02070309020205020404" pitchFamily="49" charset="0"/>
                <a:cs typeface="Courier New" panose="02070309020205020404" pitchFamily="49" charset="0"/>
              </a:rPr>
              <a:t>touchstart</a:t>
            </a:r>
            <a:r>
              <a:rPr lang="en-US" i="1" dirty="0">
                <a:latin typeface="Courier New" panose="02070309020205020404" pitchFamily="49" charset="0"/>
                <a:cs typeface="Courier New" panose="02070309020205020404" pitchFamily="49" charset="0"/>
              </a:rPr>
              <a:t> event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e.preventDefault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Syntax for disabling the browser's actions associated with touch events by using the CSS </a:t>
            </a:r>
            <a:r>
              <a:rPr lang="en-US" dirty="0">
                <a:latin typeface="Courier New" panose="02070309020205020404" pitchFamily="49" charset="0"/>
                <a:cs typeface="Courier New" panose="02070309020205020404" pitchFamily="49" charset="0"/>
              </a:rPr>
              <a:t>touch-action</a:t>
            </a:r>
            <a:r>
              <a:rPr lang="en-US" dirty="0"/>
              <a:t> property:</a:t>
            </a:r>
            <a:br>
              <a:rPr lang="en-US" dirty="0"/>
            </a:br>
            <a:br>
              <a:rPr lang="en-US" dirty="0"/>
            </a:br>
            <a:r>
              <a:rPr lang="en-US" dirty="0" err="1">
                <a:latin typeface="Courier New" panose="02070309020205020404" pitchFamily="49" charset="0"/>
                <a:cs typeface="Courier New" panose="02070309020205020404" pitchFamily="49" charset="0"/>
              </a:rPr>
              <a:t>element.style.touchAction</a:t>
            </a:r>
            <a:r>
              <a:rPr lang="en-US" dirty="0">
                <a:latin typeface="Courier New" panose="02070309020205020404" pitchFamily="49" charset="0"/>
                <a:cs typeface="Courier New" panose="02070309020205020404" pitchFamily="49" charset="0"/>
              </a:rPr>
              <a:t> = "none";</a:t>
            </a:r>
          </a:p>
        </p:txBody>
      </p:sp>
    </p:spTree>
    <p:extLst>
      <p:ext uri="{BB962C8B-B14F-4D97-AF65-F5344CB8AC3E}">
        <p14:creationId xmlns:p14="http://schemas.microsoft.com/office/powerpoint/2010/main" val="426116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464F6-76C6-9140-94CF-94C90F96834C}"/>
              </a:ext>
            </a:extLst>
          </p:cNvPr>
          <p:cNvSpPr>
            <a:spLocks noGrp="1"/>
          </p:cNvSpPr>
          <p:nvPr>
            <p:ph type="title"/>
          </p:nvPr>
        </p:nvSpPr>
        <p:spPr/>
        <p:txBody>
          <a:bodyPr/>
          <a:lstStyle/>
          <a:p>
            <a:r>
              <a:rPr lang="en-US" dirty="0"/>
              <a:t>Exploring Mouse, Touch, and Pointer Events </a:t>
            </a:r>
            <a:br>
              <a:rPr lang="en-US" dirty="0"/>
            </a:br>
            <a:r>
              <a:rPr lang="en-US" dirty="0"/>
              <a:t>(6 of 8)</a:t>
            </a:r>
          </a:p>
        </p:txBody>
      </p:sp>
      <p:sp>
        <p:nvSpPr>
          <p:cNvPr id="3" name="Text Placeholder 2">
            <a:extLst>
              <a:ext uri="{FF2B5EF4-FFF2-40B4-BE49-F238E27FC236}">
                <a16:creationId xmlns:a16="http://schemas.microsoft.com/office/drawing/2014/main" id="{4E418A30-51D8-6F46-B77B-39DA9C0B07A1}"/>
              </a:ext>
            </a:extLst>
          </p:cNvPr>
          <p:cNvSpPr>
            <a:spLocks noGrp="1"/>
          </p:cNvSpPr>
          <p:nvPr>
            <p:ph type="body" sz="quarter" idx="17"/>
          </p:nvPr>
        </p:nvSpPr>
        <p:spPr/>
        <p:txBody>
          <a:bodyPr/>
          <a:lstStyle/>
          <a:p>
            <a:r>
              <a:rPr lang="en-US" dirty="0"/>
              <a:t>Managing multiple touchpoints</a:t>
            </a:r>
          </a:p>
          <a:p>
            <a:pPr lvl="1"/>
            <a:r>
              <a:rPr lang="en-US" dirty="0"/>
              <a:t>Multiple touchpoints are stored in a </a:t>
            </a:r>
            <a:r>
              <a:rPr lang="en-US" dirty="0" err="1">
                <a:latin typeface="Courier New" panose="02070309020205020404" pitchFamily="49" charset="0"/>
                <a:cs typeface="Courier New" panose="02070309020205020404" pitchFamily="49" charset="0"/>
              </a:rPr>
              <a:t>TouchList</a:t>
            </a:r>
            <a:r>
              <a:rPr lang="en-US" dirty="0"/>
              <a:t> object</a:t>
            </a:r>
          </a:p>
          <a:p>
            <a:pPr lvl="2"/>
            <a:r>
              <a:rPr lang="en-US" dirty="0"/>
              <a:t>The </a:t>
            </a:r>
            <a:r>
              <a:rPr lang="en-US" dirty="0">
                <a:latin typeface="Courier New" panose="02070309020205020404" pitchFamily="49" charset="0"/>
                <a:cs typeface="Courier New" panose="02070309020205020404" pitchFamily="49" charset="0"/>
              </a:rPr>
              <a:t>touches</a:t>
            </a:r>
            <a:r>
              <a:rPr lang="en-US" dirty="0"/>
              <a:t> property returns an array of touchpoints related to a single touch action</a:t>
            </a:r>
          </a:p>
          <a:p>
            <a:pPr lvl="1"/>
            <a:r>
              <a:rPr lang="en-US" dirty="0"/>
              <a:t>The </a:t>
            </a:r>
            <a:r>
              <a:rPr lang="en-US" dirty="0" err="1">
                <a:latin typeface="Courier New" panose="02070309020205020404" pitchFamily="49" charset="0"/>
                <a:cs typeface="Courier New" panose="02070309020205020404" pitchFamily="49" charset="0"/>
              </a:rPr>
              <a:t>changedTouches</a:t>
            </a:r>
            <a:r>
              <a:rPr lang="en-US" dirty="0"/>
              <a:t> object returns an array of touchpoints whose properties have changed</a:t>
            </a:r>
          </a:p>
          <a:p>
            <a:pPr lvl="1"/>
            <a:r>
              <a:rPr lang="en-US" dirty="0"/>
              <a:t>The </a:t>
            </a:r>
            <a:r>
              <a:rPr lang="en-US" dirty="0" err="1">
                <a:latin typeface="Courier New" panose="02070309020205020404" pitchFamily="49" charset="0"/>
                <a:cs typeface="Courier New" panose="02070309020205020404" pitchFamily="49" charset="0"/>
              </a:rPr>
              <a:t>targetTouches</a:t>
            </a:r>
            <a:r>
              <a:rPr lang="en-US" dirty="0"/>
              <a:t> object returns an array of touchpoints within a specified element</a:t>
            </a:r>
          </a:p>
          <a:p>
            <a:r>
              <a:rPr lang="en-US" dirty="0"/>
              <a:t>Using pointer events</a:t>
            </a:r>
          </a:p>
          <a:p>
            <a:pPr lvl="1"/>
            <a:r>
              <a:rPr lang="en-US" b="1" dirty="0">
                <a:solidFill>
                  <a:srgbClr val="004A78"/>
                </a:solidFill>
              </a:rPr>
              <a:t>Pointer event</a:t>
            </a:r>
            <a:r>
              <a:rPr lang="en-US" dirty="0"/>
              <a:t>: any action that involves using a device (mouse, touchscreen, stylus pen, etc.) to point at an object on the screen</a:t>
            </a:r>
          </a:p>
          <a:p>
            <a:pPr lvl="2"/>
            <a:r>
              <a:rPr lang="en-US" dirty="0"/>
              <a:t>Organizes mouse, touch, and other similar events "under one roof"</a:t>
            </a:r>
          </a:p>
        </p:txBody>
      </p:sp>
    </p:spTree>
    <p:extLst>
      <p:ext uri="{BB962C8B-B14F-4D97-AF65-F5344CB8AC3E}">
        <p14:creationId xmlns:p14="http://schemas.microsoft.com/office/powerpoint/2010/main" val="1922284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17F8-D266-F54A-9CC8-881DC1D5367A}"/>
              </a:ext>
            </a:extLst>
          </p:cNvPr>
          <p:cNvSpPr>
            <a:spLocks noGrp="1"/>
          </p:cNvSpPr>
          <p:nvPr>
            <p:ph type="title"/>
          </p:nvPr>
        </p:nvSpPr>
        <p:spPr/>
        <p:txBody>
          <a:bodyPr/>
          <a:lstStyle/>
          <a:p>
            <a:r>
              <a:rPr lang="en-US" dirty="0"/>
              <a:t>Exploring Mouse, Touch, and Pointer Events </a:t>
            </a:r>
            <a:br>
              <a:rPr lang="en-US" dirty="0"/>
            </a:br>
            <a:r>
              <a:rPr lang="en-US" dirty="0"/>
              <a:t>(7 of 8)</a:t>
            </a:r>
          </a:p>
        </p:txBody>
      </p:sp>
      <p:graphicFrame>
        <p:nvGraphicFramePr>
          <p:cNvPr id="4" name="Table Placeholder 3">
            <a:extLst>
              <a:ext uri="{FF2B5EF4-FFF2-40B4-BE49-F238E27FC236}">
                <a16:creationId xmlns:a16="http://schemas.microsoft.com/office/drawing/2014/main" id="{8AE6850D-8723-8146-BF3D-98BE1568FA85}"/>
              </a:ext>
            </a:extLst>
          </p:cNvPr>
          <p:cNvGraphicFramePr>
            <a:graphicFrameLocks noGrp="1"/>
          </p:cNvGraphicFramePr>
          <p:nvPr>
            <p:ph type="tbl" sz="quarter" idx="10"/>
          </p:nvPr>
        </p:nvGraphicFramePr>
        <p:xfrm>
          <a:off x="838200" y="2019300"/>
          <a:ext cx="10515600" cy="3606800"/>
        </p:xfrm>
        <a:graphic>
          <a:graphicData uri="http://schemas.openxmlformats.org/drawingml/2006/table">
            <a:tbl>
              <a:tblPr firstRow="1" bandRow="1">
                <a:tableStyleId>{5C22544A-7EE6-4342-B048-85BDC9FD1C3A}</a:tableStyleId>
              </a:tblPr>
              <a:tblGrid>
                <a:gridCol w="2542953">
                  <a:extLst>
                    <a:ext uri="{9D8B030D-6E8A-4147-A177-3AD203B41FA5}">
                      <a16:colId xmlns:a16="http://schemas.microsoft.com/office/drawing/2014/main" val="2330299449"/>
                    </a:ext>
                  </a:extLst>
                </a:gridCol>
                <a:gridCol w="7972647">
                  <a:extLst>
                    <a:ext uri="{9D8B030D-6E8A-4147-A177-3AD203B41FA5}">
                      <a16:colId xmlns:a16="http://schemas.microsoft.com/office/drawing/2014/main" val="1947254047"/>
                    </a:ext>
                  </a:extLst>
                </a:gridCol>
              </a:tblGrid>
              <a:tr h="370840">
                <a:tc>
                  <a:txBody>
                    <a:bodyPr/>
                    <a:lstStyle/>
                    <a:p>
                      <a:r>
                        <a:rPr lang="en-US" dirty="0"/>
                        <a:t>Event</a:t>
                      </a:r>
                    </a:p>
                  </a:txBody>
                  <a:tcPr/>
                </a:tc>
                <a:tc>
                  <a:txBody>
                    <a:bodyPr/>
                    <a:lstStyle/>
                    <a:p>
                      <a:r>
                        <a:rPr lang="en-US" dirty="0"/>
                        <a:t>Description</a:t>
                      </a:r>
                    </a:p>
                  </a:txBody>
                  <a:tcPr/>
                </a:tc>
                <a:extLst>
                  <a:ext uri="{0D108BD9-81ED-4DB2-BD59-A6C34878D82A}">
                    <a16:rowId xmlns:a16="http://schemas.microsoft.com/office/drawing/2014/main" val="3939117529"/>
                  </a:ext>
                </a:extLst>
              </a:tr>
              <a:tr h="370840">
                <a:tc>
                  <a:txBody>
                    <a:bodyPr/>
                    <a:lstStyle/>
                    <a:p>
                      <a:r>
                        <a:rPr lang="en-US" dirty="0" err="1">
                          <a:latin typeface="Courier New" panose="02070309020205020404" pitchFamily="49" charset="0"/>
                          <a:cs typeface="Courier New" panose="02070309020205020404" pitchFamily="49" charset="0"/>
                        </a:rPr>
                        <a:t>pointerdown</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pointer has become active such as when a mouse button is pressed down, or physical contact is made with a touch surface</a:t>
                      </a:r>
                    </a:p>
                  </a:txBody>
                  <a:tcPr/>
                </a:tc>
                <a:extLst>
                  <a:ext uri="{0D108BD9-81ED-4DB2-BD59-A6C34878D82A}">
                    <a16:rowId xmlns:a16="http://schemas.microsoft.com/office/drawing/2014/main" val="737004072"/>
                  </a:ext>
                </a:extLst>
              </a:tr>
              <a:tr h="370840">
                <a:tc>
                  <a:txBody>
                    <a:bodyPr/>
                    <a:lstStyle/>
                    <a:p>
                      <a:r>
                        <a:rPr lang="en-US" dirty="0" err="1">
                          <a:latin typeface="Courier New" panose="02070309020205020404" pitchFamily="49" charset="0"/>
                          <a:cs typeface="Courier New" panose="02070309020205020404" pitchFamily="49" charset="0"/>
                        </a:rPr>
                        <a:t>pointerup</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pointer is no longer active</a:t>
                      </a:r>
                    </a:p>
                  </a:txBody>
                  <a:tcPr/>
                </a:tc>
                <a:extLst>
                  <a:ext uri="{0D108BD9-81ED-4DB2-BD59-A6C34878D82A}">
                    <a16:rowId xmlns:a16="http://schemas.microsoft.com/office/drawing/2014/main" val="75108371"/>
                  </a:ext>
                </a:extLst>
              </a:tr>
              <a:tr h="370840">
                <a:tc>
                  <a:txBody>
                    <a:bodyPr/>
                    <a:lstStyle/>
                    <a:p>
                      <a:r>
                        <a:rPr lang="en-US" dirty="0" err="1">
                          <a:latin typeface="Courier New" panose="02070309020205020404" pitchFamily="49" charset="0"/>
                          <a:cs typeface="Courier New" panose="02070309020205020404" pitchFamily="49" charset="0"/>
                        </a:rPr>
                        <a:t>pointermove</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pointer has changed coordinates</a:t>
                      </a:r>
                    </a:p>
                  </a:txBody>
                  <a:tcPr/>
                </a:tc>
                <a:extLst>
                  <a:ext uri="{0D108BD9-81ED-4DB2-BD59-A6C34878D82A}">
                    <a16:rowId xmlns:a16="http://schemas.microsoft.com/office/drawing/2014/main" val="585311754"/>
                  </a:ext>
                </a:extLst>
              </a:tr>
              <a:tr h="370840">
                <a:tc>
                  <a:txBody>
                    <a:bodyPr/>
                    <a:lstStyle/>
                    <a:p>
                      <a:r>
                        <a:rPr lang="en-US" dirty="0" err="1">
                          <a:latin typeface="Courier New" panose="02070309020205020404" pitchFamily="49" charset="0"/>
                          <a:cs typeface="Courier New" panose="02070309020205020404" pitchFamily="49" charset="0"/>
                        </a:rPr>
                        <a:t>pointerover</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pointer has moved over a specified element</a:t>
                      </a:r>
                    </a:p>
                  </a:txBody>
                  <a:tcPr/>
                </a:tc>
                <a:extLst>
                  <a:ext uri="{0D108BD9-81ED-4DB2-BD59-A6C34878D82A}">
                    <a16:rowId xmlns:a16="http://schemas.microsoft.com/office/drawing/2014/main" val="2035905913"/>
                  </a:ext>
                </a:extLst>
              </a:tr>
              <a:tr h="370840">
                <a:tc>
                  <a:txBody>
                    <a:bodyPr/>
                    <a:lstStyle/>
                    <a:p>
                      <a:r>
                        <a:rPr lang="en-US" dirty="0" err="1">
                          <a:latin typeface="Courier New" panose="02070309020205020404" pitchFamily="49" charset="0"/>
                          <a:cs typeface="Courier New" panose="02070309020205020404" pitchFamily="49" charset="0"/>
                        </a:rPr>
                        <a:t>pointerout</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pointer has moved out of a specified element</a:t>
                      </a:r>
                    </a:p>
                  </a:txBody>
                  <a:tcPr/>
                </a:tc>
                <a:extLst>
                  <a:ext uri="{0D108BD9-81ED-4DB2-BD59-A6C34878D82A}">
                    <a16:rowId xmlns:a16="http://schemas.microsoft.com/office/drawing/2014/main" val="1895744137"/>
                  </a:ext>
                </a:extLst>
              </a:tr>
              <a:tr h="370840">
                <a:tc>
                  <a:txBody>
                    <a:bodyPr/>
                    <a:lstStyle/>
                    <a:p>
                      <a:r>
                        <a:rPr lang="en-US" dirty="0" err="1">
                          <a:latin typeface="Courier New" panose="02070309020205020404" pitchFamily="49" charset="0"/>
                          <a:cs typeface="Courier New" panose="02070309020205020404" pitchFamily="49" charset="0"/>
                        </a:rPr>
                        <a:t>pointerenter</a:t>
                      </a:r>
                      <a:endParaRPr lang="en-US" dirty="0">
                        <a:latin typeface="Courier New" panose="02070309020205020404" pitchFamily="49" charset="0"/>
                        <a:cs typeface="Courier New" panose="02070309020205020404" pitchFamily="49" charset="0"/>
                      </a:endParaRPr>
                    </a:p>
                  </a:txBody>
                  <a:tcPr/>
                </a:tc>
                <a:tc>
                  <a:txBody>
                    <a:bodyPr/>
                    <a:lstStyle/>
                    <a:p>
                      <a:r>
                        <a:rPr lang="en-US" dirty="0"/>
                        <a:t>Similar to </a:t>
                      </a:r>
                      <a:r>
                        <a:rPr lang="en-US" dirty="0" err="1">
                          <a:latin typeface="Courier New" panose="02070309020205020404" pitchFamily="49" charset="0"/>
                          <a:cs typeface="Courier New" panose="02070309020205020404" pitchFamily="49" charset="0"/>
                        </a:rPr>
                        <a:t>pointerover</a:t>
                      </a:r>
                      <a:r>
                        <a:rPr lang="en-US" dirty="0"/>
                        <a:t> except that it does not bubble</a:t>
                      </a:r>
                    </a:p>
                  </a:txBody>
                  <a:tcPr/>
                </a:tc>
                <a:extLst>
                  <a:ext uri="{0D108BD9-81ED-4DB2-BD59-A6C34878D82A}">
                    <a16:rowId xmlns:a16="http://schemas.microsoft.com/office/drawing/2014/main" val="1601762207"/>
                  </a:ext>
                </a:extLst>
              </a:tr>
              <a:tr h="370840">
                <a:tc>
                  <a:txBody>
                    <a:bodyPr/>
                    <a:lstStyle/>
                    <a:p>
                      <a:r>
                        <a:rPr lang="en-US" dirty="0" err="1">
                          <a:latin typeface="Courier New" panose="02070309020205020404" pitchFamily="49" charset="0"/>
                          <a:cs typeface="Courier New" panose="02070309020205020404" pitchFamily="49" charset="0"/>
                        </a:rPr>
                        <a:t>pointerleave</a:t>
                      </a:r>
                      <a:endParaRPr lang="en-US" dirty="0">
                        <a:latin typeface="Courier New" panose="02070309020205020404" pitchFamily="49" charset="0"/>
                        <a:cs typeface="Courier New" panose="02070309020205020404" pitchFamily="49" charset="0"/>
                      </a:endParaRPr>
                    </a:p>
                  </a:txBody>
                  <a:tcPr/>
                </a:tc>
                <a:tc>
                  <a:txBody>
                    <a:bodyPr/>
                    <a:lstStyle/>
                    <a:p>
                      <a:r>
                        <a:rPr lang="en-US" dirty="0"/>
                        <a:t>Similar to </a:t>
                      </a:r>
                      <a:r>
                        <a:rPr lang="en-US" dirty="0" err="1">
                          <a:latin typeface="Courier New" panose="02070309020205020404" pitchFamily="49" charset="0"/>
                          <a:cs typeface="Courier New" panose="02070309020205020404" pitchFamily="49" charset="0"/>
                        </a:rPr>
                        <a:t>pointerout</a:t>
                      </a:r>
                      <a:r>
                        <a:rPr lang="en-US" dirty="0"/>
                        <a:t> except that it does not bubble</a:t>
                      </a:r>
                    </a:p>
                  </a:txBody>
                  <a:tcPr/>
                </a:tc>
                <a:extLst>
                  <a:ext uri="{0D108BD9-81ED-4DB2-BD59-A6C34878D82A}">
                    <a16:rowId xmlns:a16="http://schemas.microsoft.com/office/drawing/2014/main" val="3656299757"/>
                  </a:ext>
                </a:extLst>
              </a:tr>
              <a:tr h="370840">
                <a:tc>
                  <a:txBody>
                    <a:bodyPr/>
                    <a:lstStyle/>
                    <a:p>
                      <a:r>
                        <a:rPr lang="en-US" dirty="0" err="1">
                          <a:latin typeface="Courier New" panose="02070309020205020404" pitchFamily="49" charset="0"/>
                          <a:cs typeface="Courier New" panose="02070309020205020404" pitchFamily="49" charset="0"/>
                        </a:rPr>
                        <a:t>pointercancel</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pointer is no longer able to generate events</a:t>
                      </a:r>
                    </a:p>
                  </a:txBody>
                  <a:tcPr/>
                </a:tc>
                <a:extLst>
                  <a:ext uri="{0D108BD9-81ED-4DB2-BD59-A6C34878D82A}">
                    <a16:rowId xmlns:a16="http://schemas.microsoft.com/office/drawing/2014/main" val="4002770498"/>
                  </a:ext>
                </a:extLst>
              </a:tr>
            </a:tbl>
          </a:graphicData>
        </a:graphic>
      </p:graphicFrame>
    </p:spTree>
    <p:extLst>
      <p:ext uri="{BB962C8B-B14F-4D97-AF65-F5344CB8AC3E}">
        <p14:creationId xmlns:p14="http://schemas.microsoft.com/office/powerpoint/2010/main" val="15188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4032-1F2C-584E-8464-7650A66BDCA8}"/>
              </a:ext>
            </a:extLst>
          </p:cNvPr>
          <p:cNvSpPr>
            <a:spLocks noGrp="1"/>
          </p:cNvSpPr>
          <p:nvPr>
            <p:ph type="title"/>
          </p:nvPr>
        </p:nvSpPr>
        <p:spPr/>
        <p:txBody>
          <a:bodyPr/>
          <a:lstStyle/>
          <a:p>
            <a:r>
              <a:rPr lang="en-US" dirty="0"/>
              <a:t>Exploring Mouse, Touch, and Pointer Events </a:t>
            </a:r>
            <a:br>
              <a:rPr lang="en-US" dirty="0"/>
            </a:br>
            <a:r>
              <a:rPr lang="en-US" dirty="0"/>
              <a:t>(8 of 8)</a:t>
            </a:r>
          </a:p>
        </p:txBody>
      </p:sp>
      <p:sp>
        <p:nvSpPr>
          <p:cNvPr id="3" name="Text Placeholder 2">
            <a:extLst>
              <a:ext uri="{FF2B5EF4-FFF2-40B4-BE49-F238E27FC236}">
                <a16:creationId xmlns:a16="http://schemas.microsoft.com/office/drawing/2014/main" id="{93B8225B-D889-124D-9E20-01A4223F5C9F}"/>
              </a:ext>
            </a:extLst>
          </p:cNvPr>
          <p:cNvSpPr>
            <a:spLocks noGrp="1"/>
          </p:cNvSpPr>
          <p:nvPr>
            <p:ph type="body" sz="quarter" idx="17"/>
          </p:nvPr>
        </p:nvSpPr>
        <p:spPr/>
        <p:txBody>
          <a:bodyPr/>
          <a:lstStyle/>
          <a:p>
            <a:r>
              <a:rPr lang="en-US" dirty="0"/>
              <a:t>Using pointer events (continued)</a:t>
            </a:r>
          </a:p>
          <a:p>
            <a:pPr lvl="1"/>
            <a:r>
              <a:rPr lang="en-US" dirty="0"/>
              <a:t>Some pointer events are associated only with non-mouse devices such as stylus pens</a:t>
            </a:r>
          </a:p>
          <a:p>
            <a:pPr lvl="1"/>
            <a:r>
              <a:rPr lang="en-US" dirty="0"/>
              <a:t>Equivalencies for apps that need to accommodate both mouse and touch events:</a:t>
            </a:r>
          </a:p>
          <a:p>
            <a:pPr lvl="2"/>
            <a:r>
              <a:rPr lang="en-US" dirty="0" err="1">
                <a:latin typeface="Courier New" panose="02070309020205020404" pitchFamily="49" charset="0"/>
                <a:cs typeface="Courier New" panose="02070309020205020404" pitchFamily="49" charset="0"/>
              </a:rPr>
              <a:t>pointerdown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mousedown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touchstart</a:t>
            </a:r>
            <a:endParaRPr lang="en-US" dirty="0">
              <a:latin typeface="Courier New" panose="02070309020205020404" pitchFamily="49" charset="0"/>
              <a:cs typeface="Courier New" panose="02070309020205020404" pitchFamily="49" charset="0"/>
            </a:endParaRPr>
          </a:p>
          <a:p>
            <a:pPr lvl="2"/>
            <a:r>
              <a:rPr lang="en-US" dirty="0" err="1">
                <a:latin typeface="Courier New" panose="02070309020205020404" pitchFamily="49" charset="0"/>
                <a:cs typeface="Courier New" panose="02070309020205020404" pitchFamily="49" charset="0"/>
              </a:rPr>
              <a:t>pointerup</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mouseup</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touchend</a:t>
            </a:r>
            <a:endParaRPr lang="en-US" dirty="0">
              <a:latin typeface="Courier New" panose="02070309020205020404" pitchFamily="49" charset="0"/>
              <a:cs typeface="Courier New" panose="02070309020205020404" pitchFamily="49" charset="0"/>
            </a:endParaRPr>
          </a:p>
          <a:p>
            <a:pPr lvl="2"/>
            <a:r>
              <a:rPr lang="en-US" dirty="0" err="1">
                <a:latin typeface="Courier New" panose="02070309020205020404" pitchFamily="49" charset="0"/>
                <a:cs typeface="Courier New" panose="02070309020205020404" pitchFamily="49" charset="0"/>
              </a:rPr>
              <a:t>pointermove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mousemove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touchmove</a:t>
            </a:r>
            <a:endParaRPr lang="en-US" dirty="0">
              <a:latin typeface="Courier New" panose="02070309020205020404" pitchFamily="49" charset="0"/>
              <a:cs typeface="Courier New" panose="02070309020205020404" pitchFamily="49" charset="0"/>
            </a:endParaRPr>
          </a:p>
          <a:p>
            <a:pPr lvl="1"/>
            <a:r>
              <a:rPr lang="en-US" dirty="0"/>
              <a:t>Sample event handler that would be interpreted as a </a:t>
            </a:r>
            <a:r>
              <a:rPr lang="en-US" dirty="0" err="1">
                <a:latin typeface="Courier New" panose="02070309020205020404" pitchFamily="49" charset="0"/>
                <a:cs typeface="Courier New" panose="02070309020205020404" pitchFamily="49" charset="0"/>
              </a:rPr>
              <a:t>mousedown</a:t>
            </a:r>
            <a:r>
              <a:rPr lang="en-US" dirty="0"/>
              <a:t> event for a mouse and a </a:t>
            </a:r>
            <a:r>
              <a:rPr lang="en-US" dirty="0" err="1">
                <a:latin typeface="Courier New" panose="02070309020205020404" pitchFamily="49" charset="0"/>
                <a:cs typeface="Courier New" panose="02070309020205020404" pitchFamily="49" charset="0"/>
              </a:rPr>
              <a:t>touchstart</a:t>
            </a:r>
            <a:r>
              <a:rPr lang="en-US" dirty="0"/>
              <a:t> event for a touchscreen:</a:t>
            </a:r>
            <a:br>
              <a:rPr lang="en-US" dirty="0"/>
            </a:br>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.onpointerdown</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function</a:t>
            </a:r>
          </a:p>
        </p:txBody>
      </p:sp>
    </p:spTree>
    <p:extLst>
      <p:ext uri="{BB962C8B-B14F-4D97-AF65-F5344CB8AC3E}">
        <p14:creationId xmlns:p14="http://schemas.microsoft.com/office/powerpoint/2010/main" val="1651899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8DEB-AC21-DC4C-90DC-DF1CA6D170A6}"/>
              </a:ext>
            </a:extLst>
          </p:cNvPr>
          <p:cNvSpPr>
            <a:spLocks noGrp="1"/>
          </p:cNvSpPr>
          <p:nvPr>
            <p:ph type="title"/>
          </p:nvPr>
        </p:nvSpPr>
        <p:spPr/>
        <p:txBody>
          <a:bodyPr/>
          <a:lstStyle/>
          <a:p>
            <a:r>
              <a:rPr lang="en-US" dirty="0"/>
              <a:t>Programming a Drag and Drop Action (1 of 9)</a:t>
            </a:r>
          </a:p>
        </p:txBody>
      </p:sp>
      <p:sp>
        <p:nvSpPr>
          <p:cNvPr id="3" name="Text Placeholder 2">
            <a:extLst>
              <a:ext uri="{FF2B5EF4-FFF2-40B4-BE49-F238E27FC236}">
                <a16:creationId xmlns:a16="http://schemas.microsoft.com/office/drawing/2014/main" id="{42AD4064-1C81-624E-91D5-60614EE40AAB}"/>
              </a:ext>
            </a:extLst>
          </p:cNvPr>
          <p:cNvSpPr>
            <a:spLocks noGrp="1"/>
          </p:cNvSpPr>
          <p:nvPr>
            <p:ph type="body" sz="quarter" idx="17"/>
          </p:nvPr>
        </p:nvSpPr>
        <p:spPr/>
        <p:txBody>
          <a:bodyPr/>
          <a:lstStyle/>
          <a:p>
            <a:r>
              <a:rPr lang="en-US" dirty="0"/>
              <a:t>A drag and drop action proceeds through three phases:</a:t>
            </a:r>
          </a:p>
          <a:p>
            <a:pPr lvl="1"/>
            <a:r>
              <a:rPr lang="en-US" dirty="0"/>
              <a:t>The grab phase in which an element is selected at the </a:t>
            </a:r>
            <a:r>
              <a:rPr lang="en-US" dirty="0" err="1">
                <a:latin typeface="Courier New" panose="02070309020205020404" pitchFamily="49" charset="0"/>
                <a:cs typeface="Courier New" panose="02070309020205020404" pitchFamily="49" charset="0"/>
              </a:rPr>
              <a:t>pointerdown</a:t>
            </a:r>
            <a:r>
              <a:rPr lang="en-US" dirty="0"/>
              <a:t> event</a:t>
            </a:r>
          </a:p>
          <a:p>
            <a:pPr lvl="1"/>
            <a:r>
              <a:rPr lang="en-US" dirty="0"/>
              <a:t>The move phase in which the element follows the motion of the pointer during the </a:t>
            </a:r>
            <a:r>
              <a:rPr lang="en-US" dirty="0" err="1">
                <a:latin typeface="Courier New" panose="02070309020205020404" pitchFamily="49" charset="0"/>
                <a:cs typeface="Courier New" panose="02070309020205020404" pitchFamily="49" charset="0"/>
              </a:rPr>
              <a:t>pointermove</a:t>
            </a:r>
            <a:r>
              <a:rPr lang="en-US" dirty="0"/>
              <a:t> event</a:t>
            </a:r>
          </a:p>
          <a:p>
            <a:pPr lvl="1"/>
            <a:r>
              <a:rPr lang="en-US" dirty="0"/>
              <a:t>The drop phase in which the element is released at the </a:t>
            </a:r>
            <a:r>
              <a:rPr lang="en-US" dirty="0" err="1">
                <a:latin typeface="Courier New" panose="02070309020205020404" pitchFamily="49" charset="0"/>
                <a:cs typeface="Courier New" panose="02070309020205020404" pitchFamily="49" charset="0"/>
              </a:rPr>
              <a:t>pointerup</a:t>
            </a:r>
            <a:r>
              <a:rPr lang="en-US" dirty="0"/>
              <a:t> event</a:t>
            </a:r>
          </a:p>
          <a:p>
            <a:r>
              <a:rPr lang="en-US" dirty="0"/>
              <a:t>To initiate the grab phase in response to a </a:t>
            </a:r>
            <a:r>
              <a:rPr lang="en-US" dirty="0" err="1">
                <a:latin typeface="Courier New" panose="02070309020205020404" pitchFamily="49" charset="0"/>
                <a:cs typeface="Courier New" panose="02070309020205020404" pitchFamily="49" charset="0"/>
              </a:rPr>
              <a:t>pointerdown</a:t>
            </a:r>
            <a:r>
              <a:rPr lang="en-US" dirty="0"/>
              <a:t> event, add an event listener for this event that runs a function that stores the positions of the pointer and element it is targeting</a:t>
            </a:r>
          </a:p>
          <a:p>
            <a:pPr lvl="1"/>
            <a:r>
              <a:rPr lang="en-US" dirty="0"/>
              <a:t>This data will be required during the move phase</a:t>
            </a:r>
          </a:p>
        </p:txBody>
      </p:sp>
    </p:spTree>
    <p:extLst>
      <p:ext uri="{BB962C8B-B14F-4D97-AF65-F5344CB8AC3E}">
        <p14:creationId xmlns:p14="http://schemas.microsoft.com/office/powerpoint/2010/main" val="3455349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FA090-DFA1-BB42-B268-E830BA671F7E}"/>
              </a:ext>
            </a:extLst>
          </p:cNvPr>
          <p:cNvSpPr>
            <a:spLocks noGrp="1"/>
          </p:cNvSpPr>
          <p:nvPr>
            <p:ph type="title"/>
          </p:nvPr>
        </p:nvSpPr>
        <p:spPr/>
        <p:txBody>
          <a:bodyPr/>
          <a:lstStyle/>
          <a:p>
            <a:r>
              <a:rPr lang="en-US" dirty="0"/>
              <a:t>Programming a Drag and Drop Action (2 of 9)</a:t>
            </a:r>
          </a:p>
        </p:txBody>
      </p:sp>
      <p:pic>
        <p:nvPicPr>
          <p:cNvPr id="6" name="Picture Placeholder 5" descr="A code block with code for listening for the pointer down event. Program code. In the code, the words in the variable names are merged. Line 1, indented twice: z Index Counter plus plus, semicolon. Line 2, indented twice: storage Copy, dot, style, z Index, equals, z Index Counter, semicolon. Line 3: Blank. Line 4, indented twice: count Seats, left parenthesis, right parenthesis, semicolon. Line 5: Blank. Line 6, indented twice: Forward slash, forward slash, Grab the table in response to the pointer down event. Line 7, indented twice: storage Copy, dot, add Event Listener, left parenthesis, left double quotation mark, pointer down, right double quotation mark, comma, grab Table, right parenthesis, semicolon. Line 8, indented once: Right brace. Line 9: Right brace. In line 7, the grab Table function runs in response to the pointer down event.">
            <a:extLst>
              <a:ext uri="{FF2B5EF4-FFF2-40B4-BE49-F238E27FC236}">
                <a16:creationId xmlns:a16="http://schemas.microsoft.com/office/drawing/2014/main" id="{A7D7857F-DE87-3546-94FE-55005D5A5BBE}"/>
              </a:ext>
            </a:extLst>
          </p:cNvPr>
          <p:cNvPicPr>
            <a:picLocks noGrp="1" noChangeAspect="1"/>
          </p:cNvPicPr>
          <p:nvPr>
            <p:ph type="pic" sz="quarter" idx="10"/>
          </p:nvPr>
        </p:nvPicPr>
        <p:blipFill>
          <a:blip r:embed="rId2"/>
          <a:stretch>
            <a:fillRect/>
          </a:stretch>
        </p:blipFill>
        <p:spPr>
          <a:xfrm>
            <a:off x="731520" y="1619557"/>
            <a:ext cx="8785282" cy="3370454"/>
          </a:xfrm>
        </p:spPr>
      </p:pic>
      <p:sp>
        <p:nvSpPr>
          <p:cNvPr id="4" name="Text Placeholder 3">
            <a:extLst>
              <a:ext uri="{FF2B5EF4-FFF2-40B4-BE49-F238E27FC236}">
                <a16:creationId xmlns:a16="http://schemas.microsoft.com/office/drawing/2014/main" id="{461149A4-4ACE-6E40-A24E-BD4E0EEF47D1}"/>
              </a:ext>
            </a:extLst>
          </p:cNvPr>
          <p:cNvSpPr>
            <a:spLocks noGrp="1"/>
          </p:cNvSpPr>
          <p:nvPr>
            <p:ph type="body" sz="quarter" idx="11"/>
          </p:nvPr>
        </p:nvSpPr>
        <p:spPr>
          <a:xfrm>
            <a:off x="2268415" y="5477608"/>
            <a:ext cx="9186963" cy="401212"/>
          </a:xfrm>
        </p:spPr>
        <p:txBody>
          <a:bodyPr/>
          <a:lstStyle/>
          <a:p>
            <a:r>
              <a:rPr lang="en-US" dirty="0"/>
              <a:t>Figure 10-12 Listening for the </a:t>
            </a:r>
            <a:r>
              <a:rPr lang="en-US" dirty="0" err="1">
                <a:latin typeface="Courier New" panose="02070309020205020404" pitchFamily="49" charset="0"/>
                <a:cs typeface="Courier New" panose="02070309020205020404" pitchFamily="49" charset="0"/>
              </a:rPr>
              <a:t>pointerdown</a:t>
            </a:r>
            <a:r>
              <a:rPr lang="en-US" dirty="0"/>
              <a:t> event</a:t>
            </a:r>
          </a:p>
        </p:txBody>
      </p:sp>
    </p:spTree>
    <p:extLst>
      <p:ext uri="{BB962C8B-B14F-4D97-AF65-F5344CB8AC3E}">
        <p14:creationId xmlns:p14="http://schemas.microsoft.com/office/powerpoint/2010/main" val="32733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 (1 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Write code for event objects and event properties.</a:t>
            </a:r>
          </a:p>
          <a:p>
            <a:pPr>
              <a:spcAft>
                <a:spcPts val="1200"/>
              </a:spcAft>
            </a:pPr>
            <a:r>
              <a:rPr lang="en-US" dirty="0"/>
              <a:t>Work with events for mice, touchscreens, and pointer devices.</a:t>
            </a:r>
          </a:p>
          <a:p>
            <a:pPr>
              <a:spcAft>
                <a:spcPts val="1200"/>
              </a:spcAft>
            </a:pPr>
            <a:r>
              <a:rPr lang="en-US" dirty="0"/>
              <a:t>Program a drag and drop action using pointer events.</a:t>
            </a:r>
          </a:p>
          <a:p>
            <a:pPr>
              <a:spcAft>
                <a:spcPts val="1200"/>
              </a:spcAft>
            </a:pPr>
            <a:r>
              <a:rPr lang="en-US" dirty="0"/>
              <a:t>Create drag and drop interfaces using the Drag and Drop API.</a:t>
            </a:r>
          </a:p>
          <a:p>
            <a:pPr>
              <a:spcAft>
                <a:spcPts val="1200"/>
              </a:spcAft>
            </a:pPr>
            <a:r>
              <a:rPr lang="en-US" dirty="0"/>
              <a:t>Write code that responds to keyboard events.</a:t>
            </a:r>
          </a:p>
          <a:p>
            <a:pPr>
              <a:spcAft>
                <a:spcPts val="1200"/>
              </a:spcAft>
            </a:pPr>
            <a:r>
              <a:rPr lang="en-US" dirty="0"/>
              <a:t>Create interactive maps using the Google Maps API.</a:t>
            </a:r>
          </a:p>
        </p:txBody>
      </p:sp>
    </p:spTree>
    <p:extLst>
      <p:ext uri="{BB962C8B-B14F-4D97-AF65-F5344CB8AC3E}">
        <p14:creationId xmlns:p14="http://schemas.microsoft.com/office/powerpoint/2010/main" val="2052752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DCD6-BD08-314B-88F3-B643E2EF0F33}"/>
              </a:ext>
            </a:extLst>
          </p:cNvPr>
          <p:cNvSpPr>
            <a:spLocks noGrp="1"/>
          </p:cNvSpPr>
          <p:nvPr>
            <p:ph type="title"/>
          </p:nvPr>
        </p:nvSpPr>
        <p:spPr/>
        <p:txBody>
          <a:bodyPr/>
          <a:lstStyle/>
          <a:p>
            <a:r>
              <a:rPr lang="en-US" dirty="0"/>
              <a:t>Programming a Drag and Drop Action (3 of 9)</a:t>
            </a:r>
          </a:p>
        </p:txBody>
      </p:sp>
      <p:sp>
        <p:nvSpPr>
          <p:cNvPr id="3" name="Text Placeholder 2">
            <a:extLst>
              <a:ext uri="{FF2B5EF4-FFF2-40B4-BE49-F238E27FC236}">
                <a16:creationId xmlns:a16="http://schemas.microsoft.com/office/drawing/2014/main" id="{212F836A-CA1F-4245-887E-85BFDC205D7D}"/>
              </a:ext>
            </a:extLst>
          </p:cNvPr>
          <p:cNvSpPr>
            <a:spLocks noGrp="1"/>
          </p:cNvSpPr>
          <p:nvPr>
            <p:ph type="body" sz="quarter" idx="17"/>
          </p:nvPr>
        </p:nvSpPr>
        <p:spPr/>
        <p:txBody>
          <a:bodyPr/>
          <a:lstStyle/>
          <a:p>
            <a:r>
              <a:rPr lang="en-US" dirty="0"/>
              <a:t>Finding event coordinates</a:t>
            </a:r>
          </a:p>
          <a:p>
            <a:pPr lvl="1"/>
            <a:r>
              <a:rPr lang="en-US" dirty="0"/>
              <a:t>Event coordinate properties return the pointer's relative location in pixels</a:t>
            </a:r>
          </a:p>
          <a:p>
            <a:pPr lvl="2"/>
            <a:r>
              <a:rPr lang="en-US" dirty="0" err="1">
                <a:latin typeface="Courier New" panose="02070309020205020404" pitchFamily="49" charset="0"/>
                <a:cs typeface="Courier New" panose="02070309020205020404" pitchFamily="49" charset="0"/>
              </a:rPr>
              <a:t>e.offsetX</a:t>
            </a:r>
            <a:r>
              <a:rPr lang="en-US" dirty="0"/>
              <a:t> and </a:t>
            </a:r>
            <a:r>
              <a:rPr lang="en-US" dirty="0" err="1">
                <a:latin typeface="Courier New" panose="02070309020205020404" pitchFamily="49" charset="0"/>
                <a:cs typeface="Courier New" panose="02070309020205020404" pitchFamily="49" charset="0"/>
              </a:rPr>
              <a:t>e.offsetY</a:t>
            </a:r>
            <a:r>
              <a:rPr lang="en-US" dirty="0"/>
              <a:t> are relative to the top-left corner of the element</a:t>
            </a:r>
          </a:p>
          <a:p>
            <a:pPr lvl="2"/>
            <a:r>
              <a:rPr lang="en-US" dirty="0" err="1">
                <a:latin typeface="Courier New" panose="02070309020205020404" pitchFamily="49" charset="0"/>
                <a:cs typeface="Courier New" panose="02070309020205020404" pitchFamily="49" charset="0"/>
              </a:rPr>
              <a:t>e.clientX</a:t>
            </a:r>
            <a:r>
              <a:rPr lang="en-US" dirty="0"/>
              <a:t> and </a:t>
            </a:r>
            <a:r>
              <a:rPr lang="en-US" dirty="0" err="1">
                <a:latin typeface="Courier New" panose="02070309020205020404" pitchFamily="49" charset="0"/>
                <a:cs typeface="Courier New" panose="02070309020205020404" pitchFamily="49" charset="0"/>
              </a:rPr>
              <a:t>e.clientY</a:t>
            </a:r>
            <a:r>
              <a:rPr lang="en-US" dirty="0"/>
              <a:t> are relative to the top-left corner of the browser window or viewport</a:t>
            </a:r>
          </a:p>
          <a:p>
            <a:pPr lvl="2"/>
            <a:r>
              <a:rPr lang="en-US" dirty="0" err="1">
                <a:latin typeface="Courier New" panose="02070309020205020404" pitchFamily="49" charset="0"/>
                <a:cs typeface="Courier New" panose="02070309020205020404" pitchFamily="49" charset="0"/>
              </a:rPr>
              <a:t>e.pageX</a:t>
            </a:r>
            <a:r>
              <a:rPr lang="en-US" dirty="0"/>
              <a:t> and </a:t>
            </a:r>
            <a:r>
              <a:rPr lang="en-US" dirty="0" err="1">
                <a:latin typeface="Courier New" panose="02070309020205020404" pitchFamily="49" charset="0"/>
                <a:cs typeface="Courier New" panose="02070309020205020404" pitchFamily="49" charset="0"/>
              </a:rPr>
              <a:t>e.pageY</a:t>
            </a:r>
            <a:r>
              <a:rPr lang="en-US" dirty="0"/>
              <a:t> are relative to the top-left corner of the web page</a:t>
            </a:r>
          </a:p>
          <a:p>
            <a:pPr lvl="2"/>
            <a:r>
              <a:rPr lang="en-US" dirty="0" err="1">
                <a:latin typeface="Courier New" panose="02070309020205020404" pitchFamily="49" charset="0"/>
                <a:cs typeface="Courier New" panose="02070309020205020404" pitchFamily="49" charset="0"/>
              </a:rPr>
              <a:t>e.screenX</a:t>
            </a:r>
            <a:r>
              <a:rPr lang="en-US" dirty="0"/>
              <a:t> and </a:t>
            </a:r>
            <a:r>
              <a:rPr lang="en-US" dirty="0" err="1">
                <a:latin typeface="Courier New" panose="02070309020205020404" pitchFamily="49" charset="0"/>
                <a:cs typeface="Courier New" panose="02070309020205020404" pitchFamily="49" charset="0"/>
              </a:rPr>
              <a:t>e.screenY</a:t>
            </a:r>
            <a:r>
              <a:rPr lang="en-US" dirty="0"/>
              <a:t> are relative to the top-left corner of the screen</a:t>
            </a:r>
          </a:p>
          <a:p>
            <a:pPr lvl="1"/>
            <a:r>
              <a:rPr lang="en-US" dirty="0"/>
              <a:t>The horizontal and vertical coordinates of an element within its parent, measured in pixels, are retrieved with the </a:t>
            </a:r>
            <a:r>
              <a:rPr lang="en-US" i="1" dirty="0" err="1">
                <a:latin typeface="Courier New" panose="02070309020205020404" pitchFamily="49" charset="0"/>
                <a:cs typeface="Courier New" panose="02070309020205020404" pitchFamily="49" charset="0"/>
              </a:rPr>
              <a:t>elem</a:t>
            </a:r>
            <a:r>
              <a:rPr lang="en-US" dirty="0" err="1">
                <a:latin typeface="Courier New" panose="02070309020205020404" pitchFamily="49" charset="0"/>
                <a:cs typeface="Courier New" panose="02070309020205020404" pitchFamily="49" charset="0"/>
              </a:rPr>
              <a:t>.offsetLeft</a:t>
            </a:r>
            <a:r>
              <a:rPr lang="en-US" dirty="0"/>
              <a:t> and </a:t>
            </a:r>
            <a:r>
              <a:rPr lang="en-US" i="1" dirty="0" err="1">
                <a:latin typeface="Courier New" panose="02070309020205020404" pitchFamily="49" charset="0"/>
                <a:cs typeface="Courier New" panose="02070309020205020404" pitchFamily="49" charset="0"/>
              </a:rPr>
              <a:t>elem</a:t>
            </a:r>
            <a:r>
              <a:rPr lang="en-US" dirty="0" err="1">
                <a:latin typeface="Courier New" panose="02070309020205020404" pitchFamily="49" charset="0"/>
                <a:cs typeface="Courier New" panose="02070309020205020404" pitchFamily="49" charset="0"/>
              </a:rPr>
              <a:t>.offsetTop</a:t>
            </a:r>
            <a:r>
              <a:rPr lang="en-US" dirty="0"/>
              <a:t> properties</a:t>
            </a:r>
          </a:p>
          <a:p>
            <a:pPr lvl="2"/>
            <a:r>
              <a:rPr lang="en-US" dirty="0"/>
              <a:t>Element must be placed within its parent with its CSS </a:t>
            </a:r>
            <a:r>
              <a:rPr lang="en-US" dirty="0">
                <a:latin typeface="Courier New" panose="02070309020205020404" pitchFamily="49" charset="0"/>
                <a:cs typeface="Courier New" panose="02070309020205020404" pitchFamily="49" charset="0"/>
              </a:rPr>
              <a:t>position</a:t>
            </a:r>
            <a:r>
              <a:rPr lang="en-US" dirty="0"/>
              <a:t> property set to </a:t>
            </a:r>
            <a:r>
              <a:rPr lang="en-US" dirty="0">
                <a:latin typeface="Courier New" panose="02070309020205020404" pitchFamily="49" charset="0"/>
                <a:cs typeface="Courier New" panose="02070309020205020404" pitchFamily="49" charset="0"/>
              </a:rPr>
              <a:t>absolute</a:t>
            </a:r>
            <a:r>
              <a:rPr lang="en-US" dirty="0"/>
              <a:t> and the </a:t>
            </a:r>
            <a:r>
              <a:rPr lang="en-US" dirty="0">
                <a:latin typeface="Courier New" panose="02070309020205020404" pitchFamily="49" charset="0"/>
                <a:cs typeface="Courier New" panose="02070309020205020404" pitchFamily="49" charset="0"/>
              </a:rPr>
              <a:t>position</a:t>
            </a:r>
            <a:r>
              <a:rPr lang="en-US" dirty="0"/>
              <a:t> property of the parent set to </a:t>
            </a:r>
            <a:r>
              <a:rPr lang="en-US" dirty="0">
                <a:latin typeface="Courier New" panose="02070309020205020404" pitchFamily="49" charset="0"/>
                <a:cs typeface="Courier New" panose="02070309020205020404" pitchFamily="49" charset="0"/>
              </a:rPr>
              <a:t>relative</a:t>
            </a:r>
            <a:r>
              <a:rPr lang="en-US" dirty="0"/>
              <a:t> or </a:t>
            </a:r>
            <a:r>
              <a:rPr lang="en-US" dirty="0">
                <a:latin typeface="Courier New" panose="02070309020205020404" pitchFamily="49" charset="0"/>
                <a:cs typeface="Courier New" panose="02070309020205020404" pitchFamily="49" charset="0"/>
              </a:rPr>
              <a:t>absolute</a:t>
            </a:r>
          </a:p>
          <a:p>
            <a:pPr lvl="1"/>
            <a:r>
              <a:rPr lang="en-US" dirty="0"/>
              <a:t>The function run in response to the </a:t>
            </a:r>
            <a:r>
              <a:rPr lang="en-US" dirty="0" err="1">
                <a:latin typeface="Courier New" panose="02070309020205020404" pitchFamily="49" charset="0"/>
                <a:cs typeface="Courier New" panose="02070309020205020404" pitchFamily="49" charset="0"/>
              </a:rPr>
              <a:t>pointerdown</a:t>
            </a:r>
            <a:r>
              <a:rPr lang="en-US" dirty="0"/>
              <a:t> event during a drag and drop interaction should include event listeners for the </a:t>
            </a:r>
            <a:r>
              <a:rPr lang="en-US" dirty="0" err="1">
                <a:latin typeface="Courier New" panose="02070309020205020404" pitchFamily="49" charset="0"/>
                <a:cs typeface="Courier New" panose="02070309020205020404" pitchFamily="49" charset="0"/>
              </a:rPr>
              <a:t>pointermove</a:t>
            </a:r>
            <a:r>
              <a:rPr lang="en-US" dirty="0"/>
              <a:t> and </a:t>
            </a:r>
            <a:r>
              <a:rPr lang="en-US" dirty="0" err="1">
                <a:latin typeface="Courier New" panose="02070309020205020404" pitchFamily="49" charset="0"/>
                <a:cs typeface="Courier New" panose="02070309020205020404" pitchFamily="49" charset="0"/>
              </a:rPr>
              <a:t>pointerup</a:t>
            </a:r>
            <a:r>
              <a:rPr lang="en-US" dirty="0"/>
              <a:t> events</a:t>
            </a:r>
          </a:p>
        </p:txBody>
      </p:sp>
    </p:spTree>
    <p:extLst>
      <p:ext uri="{BB962C8B-B14F-4D97-AF65-F5344CB8AC3E}">
        <p14:creationId xmlns:p14="http://schemas.microsoft.com/office/powerpoint/2010/main" val="2779788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8A77-64E2-5F4A-AA02-26A8CA40FD21}"/>
              </a:ext>
            </a:extLst>
          </p:cNvPr>
          <p:cNvSpPr>
            <a:spLocks noGrp="1"/>
          </p:cNvSpPr>
          <p:nvPr>
            <p:ph type="title"/>
          </p:nvPr>
        </p:nvSpPr>
        <p:spPr/>
        <p:txBody>
          <a:bodyPr/>
          <a:lstStyle/>
          <a:p>
            <a:r>
              <a:rPr lang="en-US" dirty="0"/>
              <a:t>Programming a Drag and Drop Action (4 of 9)</a:t>
            </a:r>
          </a:p>
        </p:txBody>
      </p:sp>
      <p:pic>
        <p:nvPicPr>
          <p:cNvPr id="6" name="Picture Placeholder 5" descr="A code block with code for the grab Table function. Program code. In the code, the words in the variable names are merged, and the code contains the following keywords: function. Line 1, indented twice: Forward slash, forward slash, Grab the table in response to the pointer down event. Line 2, indented twice: storage Copy, dot, add Event Listener, left parenthesis, left double quotation mark, pointer down, right double quotation mark, comma, grab Table, right parenthesis, semicolon. Line 3, indented once: Right brace. Line 4: Right brace. Line 5: Blank. Line 6: Forward slash, forward slash, Grab a table from the banquet hall to begin drag and drop. Line 7: function, grab Table, left parenthesis, e, right parenthesis, left brace. Line 8, indented once: starting X, equals, e, dot, client X, semicolon. Line 9, indented once: starting Y, equals, e, dot, client Y, semicolon. Line 10, indented once: e, dot, target, dot, style, dot, touch Action, equals, left double quotation mark, none, right double quotation mark, semicolon. Line 11, indented once: z Index Counter plus plus, semicolon. Line 12, indented once: e, dot, target, dot, style, dot, z Index, equals, z Index Counter, semicolon. Line 13: Right brace. In the above code, lines 8 and 9 store the pointer's initial position. Lines 11 and 12 display the table on top of other page objects.">
            <a:extLst>
              <a:ext uri="{FF2B5EF4-FFF2-40B4-BE49-F238E27FC236}">
                <a16:creationId xmlns:a16="http://schemas.microsoft.com/office/drawing/2014/main" id="{22D215FD-5591-A245-9B4E-77D8CDEE9379}"/>
              </a:ext>
            </a:extLst>
          </p:cNvPr>
          <p:cNvPicPr>
            <a:picLocks noGrp="1" noChangeAspect="1"/>
          </p:cNvPicPr>
          <p:nvPr>
            <p:ph type="pic" sz="quarter" idx="10"/>
          </p:nvPr>
        </p:nvPicPr>
        <p:blipFill>
          <a:blip r:embed="rId2"/>
          <a:stretch>
            <a:fillRect/>
          </a:stretch>
        </p:blipFill>
        <p:spPr>
          <a:xfrm>
            <a:off x="731519" y="1619557"/>
            <a:ext cx="10146533" cy="3587158"/>
          </a:xfrm>
        </p:spPr>
      </p:pic>
      <p:sp>
        <p:nvSpPr>
          <p:cNvPr id="4" name="Text Placeholder 3">
            <a:extLst>
              <a:ext uri="{FF2B5EF4-FFF2-40B4-BE49-F238E27FC236}">
                <a16:creationId xmlns:a16="http://schemas.microsoft.com/office/drawing/2014/main" id="{11BD3DB7-9FB7-6A41-8B11-F8775E4FF265}"/>
              </a:ext>
            </a:extLst>
          </p:cNvPr>
          <p:cNvSpPr>
            <a:spLocks noGrp="1"/>
          </p:cNvSpPr>
          <p:nvPr>
            <p:ph type="body" sz="quarter" idx="11"/>
          </p:nvPr>
        </p:nvSpPr>
        <p:spPr>
          <a:xfrm>
            <a:off x="3112477" y="5503985"/>
            <a:ext cx="5873262" cy="374835"/>
          </a:xfrm>
        </p:spPr>
        <p:txBody>
          <a:bodyPr/>
          <a:lstStyle/>
          <a:p>
            <a:r>
              <a:rPr lang="en-US" dirty="0"/>
              <a:t>Figure 10-14 The </a:t>
            </a:r>
            <a:r>
              <a:rPr lang="en-US" dirty="0" err="1">
                <a:latin typeface="Courier New" panose="02070309020205020404" pitchFamily="49" charset="0"/>
                <a:cs typeface="Courier New" panose="02070309020205020404" pitchFamily="49" charset="0"/>
              </a:rPr>
              <a:t>grabTable</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282824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8A77-64E2-5F4A-AA02-26A8CA40FD21}"/>
              </a:ext>
            </a:extLst>
          </p:cNvPr>
          <p:cNvSpPr>
            <a:spLocks noGrp="1"/>
          </p:cNvSpPr>
          <p:nvPr>
            <p:ph type="title"/>
          </p:nvPr>
        </p:nvSpPr>
        <p:spPr/>
        <p:txBody>
          <a:bodyPr/>
          <a:lstStyle/>
          <a:p>
            <a:r>
              <a:rPr lang="en-US" dirty="0"/>
              <a:t>Programming a Drag and Drop Action (5 of 9)</a:t>
            </a:r>
          </a:p>
        </p:txBody>
      </p:sp>
      <p:pic>
        <p:nvPicPr>
          <p:cNvPr id="6" name="Picture Placeholder 5" descr="A code block with code for storing the table's starting position. Program code. In the code, the words in the variable names are merged, and the code contains the following keywords: function. Line 1: function, grab Table, left parenthesis, e, right parenthesis, left brace. Line 2, indented once: starting X, equals, e, dot, client X, semicolon. Line 3, indented once: starting Y, equals, e, dot, client Y, semicolon. Line 4, indented once: e, dot, target, style, dot, touch Action, equals, left double quotation mark, none, right double quotation mark, semicolon. Line 5, indented once: z Index Counter plus plus, semicolon. Line 6, indented once: e, dot, target, dot, style, dot, z Index, equals, z Index Counter, semicolon. Line 7: Blank. Line 8, indented once: table X, equals, e, dot, target, dot, offset Left, semicolon. Line 9, indented once: table Y, equals, e, dot, target, dot, offset Top, semicolon. Line 10: Blank. Line 11, indented once: e, dot, target, add Event Listener, left parenthesis, left double quotation mark, pointer move, right double quotation mark, comma, move Table, right parenthesis, semicolon. Line 12, indented once: e, dot, target, add Event Listener, left parenthesis, left double quotation mark, pointer up, right double quotation mark, comma, drop Table, right parenthesis, semicolon. Line 13: Right brace. In the above code, lines 8 and 9 store the table's initial position. Lines 11 and  12 add event listeners to the table.">
            <a:extLst>
              <a:ext uri="{FF2B5EF4-FFF2-40B4-BE49-F238E27FC236}">
                <a16:creationId xmlns:a16="http://schemas.microsoft.com/office/drawing/2014/main" id="{BF3B6119-9144-9747-AAAE-96EB9058E95C}"/>
              </a:ext>
            </a:extLst>
          </p:cNvPr>
          <p:cNvPicPr>
            <a:picLocks noGrp="1" noChangeAspect="1"/>
          </p:cNvPicPr>
          <p:nvPr>
            <p:ph type="pic" sz="quarter" idx="10"/>
          </p:nvPr>
        </p:nvPicPr>
        <p:blipFill>
          <a:blip r:embed="rId2"/>
          <a:stretch>
            <a:fillRect/>
          </a:stretch>
        </p:blipFill>
        <p:spPr>
          <a:xfrm>
            <a:off x="731519" y="1619557"/>
            <a:ext cx="9690681" cy="3587158"/>
          </a:xfrm>
        </p:spPr>
      </p:pic>
      <p:sp>
        <p:nvSpPr>
          <p:cNvPr id="4" name="Text Placeholder 3">
            <a:extLst>
              <a:ext uri="{FF2B5EF4-FFF2-40B4-BE49-F238E27FC236}">
                <a16:creationId xmlns:a16="http://schemas.microsoft.com/office/drawing/2014/main" id="{11BD3DB7-9FB7-6A41-8B11-F8775E4FF265}"/>
              </a:ext>
            </a:extLst>
          </p:cNvPr>
          <p:cNvSpPr>
            <a:spLocks noGrp="1"/>
          </p:cNvSpPr>
          <p:nvPr>
            <p:ph type="body" sz="quarter" idx="11"/>
          </p:nvPr>
        </p:nvSpPr>
        <p:spPr>
          <a:xfrm>
            <a:off x="3332286" y="5416062"/>
            <a:ext cx="5495192" cy="462758"/>
          </a:xfrm>
        </p:spPr>
        <p:txBody>
          <a:bodyPr/>
          <a:lstStyle/>
          <a:p>
            <a:r>
              <a:rPr lang="en-US" dirty="0"/>
              <a:t>Figure 10-15 Storing the table’s starting position</a:t>
            </a:r>
          </a:p>
        </p:txBody>
      </p:sp>
    </p:spTree>
    <p:extLst>
      <p:ext uri="{BB962C8B-B14F-4D97-AF65-F5344CB8AC3E}">
        <p14:creationId xmlns:p14="http://schemas.microsoft.com/office/powerpoint/2010/main" val="1994453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7B8D-BB83-FA44-80C5-CF280FC57294}"/>
              </a:ext>
            </a:extLst>
          </p:cNvPr>
          <p:cNvSpPr>
            <a:spLocks noGrp="1"/>
          </p:cNvSpPr>
          <p:nvPr>
            <p:ph type="title"/>
          </p:nvPr>
        </p:nvSpPr>
        <p:spPr/>
        <p:txBody>
          <a:bodyPr/>
          <a:lstStyle/>
          <a:p>
            <a:r>
              <a:rPr lang="en-US" dirty="0"/>
              <a:t>Programming a Drag and Drop Action (6 of 9)</a:t>
            </a:r>
          </a:p>
        </p:txBody>
      </p:sp>
      <p:sp>
        <p:nvSpPr>
          <p:cNvPr id="3" name="Text Placeholder 2">
            <a:extLst>
              <a:ext uri="{FF2B5EF4-FFF2-40B4-BE49-F238E27FC236}">
                <a16:creationId xmlns:a16="http://schemas.microsoft.com/office/drawing/2014/main" id="{8894D0AB-5AB8-6A43-AD61-47096F09D52F}"/>
              </a:ext>
            </a:extLst>
          </p:cNvPr>
          <p:cNvSpPr>
            <a:spLocks noGrp="1"/>
          </p:cNvSpPr>
          <p:nvPr>
            <p:ph type="body" sz="quarter" idx="17"/>
          </p:nvPr>
        </p:nvSpPr>
        <p:spPr/>
        <p:txBody>
          <a:bodyPr/>
          <a:lstStyle/>
          <a:p>
            <a:r>
              <a:rPr lang="en-US" dirty="0"/>
              <a:t>Dragging and dropping an element</a:t>
            </a:r>
          </a:p>
          <a:p>
            <a:pPr lvl="1"/>
            <a:r>
              <a:rPr lang="en-US" dirty="0"/>
              <a:t>To drag an element, create a function that calculates the change in position of the pointer during the </a:t>
            </a:r>
            <a:r>
              <a:rPr lang="en-US" dirty="0" err="1">
                <a:latin typeface="Courier New" panose="02070309020205020404" pitchFamily="49" charset="0"/>
                <a:cs typeface="Courier New" panose="02070309020205020404" pitchFamily="49" charset="0"/>
              </a:rPr>
              <a:t>pointermove</a:t>
            </a:r>
            <a:r>
              <a:rPr lang="en-US" dirty="0"/>
              <a:t> event and moves the selected object along with it</a:t>
            </a:r>
          </a:p>
          <a:p>
            <a:pPr lvl="1"/>
            <a:r>
              <a:rPr lang="en-US" dirty="0"/>
              <a:t>The dragging function might, for example:</a:t>
            </a:r>
          </a:p>
          <a:p>
            <a:pPr lvl="2"/>
            <a:r>
              <a:rPr lang="en-US" dirty="0"/>
              <a:t>Determine the X and Y coordinates for the pointer's current location and subtract the starting location coordinates (stored by the function run by the </a:t>
            </a:r>
            <a:r>
              <a:rPr lang="en-US" dirty="0" err="1">
                <a:latin typeface="Courier New" panose="02070309020205020404" pitchFamily="49" charset="0"/>
                <a:cs typeface="Courier New" panose="02070309020205020404" pitchFamily="49" charset="0"/>
              </a:rPr>
              <a:t>pointerdown</a:t>
            </a:r>
            <a:r>
              <a:rPr lang="en-US" dirty="0"/>
              <a:t> event listener) to find the distance traveled in horizontal and vertical directions</a:t>
            </a:r>
          </a:p>
          <a:p>
            <a:pPr lvl="2"/>
            <a:r>
              <a:rPr lang="en-US" dirty="0"/>
              <a:t>Replace the dragged object's </a:t>
            </a:r>
            <a:r>
              <a:rPr lang="en-US" dirty="0" err="1">
                <a:latin typeface="Courier New" panose="02070309020205020404" pitchFamily="49" charset="0"/>
                <a:cs typeface="Courier New" panose="02070309020205020404" pitchFamily="49" charset="0"/>
              </a:rPr>
              <a:t>style.left</a:t>
            </a:r>
            <a:r>
              <a:rPr lang="en-US" dirty="0"/>
              <a:t> and </a:t>
            </a:r>
            <a:r>
              <a:rPr lang="en-US" dirty="0" err="1">
                <a:latin typeface="Courier New" panose="02070309020205020404" pitchFamily="49" charset="0"/>
                <a:cs typeface="Courier New" panose="02070309020205020404" pitchFamily="49" charset="0"/>
              </a:rPr>
              <a:t>style.top</a:t>
            </a:r>
            <a:r>
              <a:rPr lang="en-US" dirty="0"/>
              <a:t> properties with new coordinates by adding the distance moved in each direction to the original coordinates (again, stored by the </a:t>
            </a:r>
            <a:r>
              <a:rPr lang="en-US" dirty="0" err="1">
                <a:latin typeface="Courier New" panose="02070309020205020404" pitchFamily="49" charset="0"/>
                <a:cs typeface="Courier New" panose="02070309020205020404" pitchFamily="49" charset="0"/>
              </a:rPr>
              <a:t>pointerdown</a:t>
            </a:r>
            <a:r>
              <a:rPr lang="en-US" dirty="0"/>
              <a:t> event function)</a:t>
            </a:r>
          </a:p>
          <a:p>
            <a:pPr lvl="1"/>
            <a:r>
              <a:rPr lang="en-US" dirty="0"/>
              <a:t>The dropping function should remove the event listeners for the </a:t>
            </a:r>
            <a:r>
              <a:rPr lang="en-US" dirty="0" err="1">
                <a:latin typeface="Courier New" panose="02070309020205020404" pitchFamily="49" charset="0"/>
                <a:cs typeface="Courier New" panose="02070309020205020404" pitchFamily="49" charset="0"/>
              </a:rPr>
              <a:t>pointermove</a:t>
            </a:r>
            <a:r>
              <a:rPr lang="en-US" dirty="0"/>
              <a:t> and </a:t>
            </a:r>
            <a:r>
              <a:rPr lang="en-US" dirty="0" err="1">
                <a:latin typeface="Courier New" panose="02070309020205020404" pitchFamily="49" charset="0"/>
                <a:cs typeface="Courier New" panose="02070309020205020404" pitchFamily="49" charset="0"/>
              </a:rPr>
              <a:t>pointerup</a:t>
            </a:r>
            <a:r>
              <a:rPr lang="en-US" dirty="0"/>
              <a:t> events to leave the dragged object in its new position</a:t>
            </a:r>
          </a:p>
        </p:txBody>
      </p:sp>
    </p:spTree>
    <p:extLst>
      <p:ext uri="{BB962C8B-B14F-4D97-AF65-F5344CB8AC3E}">
        <p14:creationId xmlns:p14="http://schemas.microsoft.com/office/powerpoint/2010/main" val="3884479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FAA4-1BEC-B846-B4CE-7CCB9339DA0D}"/>
              </a:ext>
            </a:extLst>
          </p:cNvPr>
          <p:cNvSpPr>
            <a:spLocks noGrp="1"/>
          </p:cNvSpPr>
          <p:nvPr>
            <p:ph type="title"/>
          </p:nvPr>
        </p:nvSpPr>
        <p:spPr/>
        <p:txBody>
          <a:bodyPr/>
          <a:lstStyle/>
          <a:p>
            <a:r>
              <a:rPr lang="en-US" dirty="0"/>
              <a:t>Programming a Drag and Drop Action (7 of 9)</a:t>
            </a:r>
          </a:p>
        </p:txBody>
      </p:sp>
      <p:pic>
        <p:nvPicPr>
          <p:cNvPr id="6" name="Picture Placeholder 5" descr="A code block with code for the move Table function. Program code. In the code, the words in the variable names are merged, and the code contains the following keywords: function. Line 1: Forward slash, forward slash, Move the table along with the pointer. Line 2: function, move Table, left parenthesis, e, right parenthesis, left brace. Line 3, indented once: let, current X, equals, e, dot, client X, semicolon. Line 4, indented once: let, current Y, equals, e, dot, client Y, semicolon. Line 5, indented once: let, delta X, equals current X, minus, starting X, semicolon. Line 6, indented once: let, delta Y, equals current Y, minus, starting Y, semicolon. Line 7: Blank. Line 8, indented once: Forward slash, forward slash, Calculate the table's new position. Line 9, indented once: e, dot, target, dot, style, dot, left, equals, table X, plus, delta X, plus, left double quotation mark, p x, right double quotation mark, semicolon. Line 10, indented once: e, dot, target, dot, style, dot, top, equals, table Y, plus, delta Y, plus, left double quotation mark, p x, right double quotation mark, semicolon. Line 11: Right brace. In the above code, lines 3 and 4 determine the pointer's current position. Lines 5 and 6 calculate the distance the pointer traveled horizontally and vertically. Lines 9 and 10 move the table the same distance as the pointer.">
            <a:extLst>
              <a:ext uri="{FF2B5EF4-FFF2-40B4-BE49-F238E27FC236}">
                <a16:creationId xmlns:a16="http://schemas.microsoft.com/office/drawing/2014/main" id="{3891BDDD-3A1F-A94C-A99A-A031D11DE8AC}"/>
              </a:ext>
            </a:extLst>
          </p:cNvPr>
          <p:cNvPicPr>
            <a:picLocks noGrp="1" noChangeAspect="1"/>
          </p:cNvPicPr>
          <p:nvPr>
            <p:ph type="pic" sz="quarter" idx="10"/>
          </p:nvPr>
        </p:nvPicPr>
        <p:blipFill>
          <a:blip r:embed="rId2"/>
          <a:stretch>
            <a:fillRect/>
          </a:stretch>
        </p:blipFill>
        <p:spPr>
          <a:xfrm>
            <a:off x="731519" y="1619557"/>
            <a:ext cx="9546469" cy="3587158"/>
          </a:xfrm>
        </p:spPr>
      </p:pic>
      <p:sp>
        <p:nvSpPr>
          <p:cNvPr id="4" name="Text Placeholder 3">
            <a:extLst>
              <a:ext uri="{FF2B5EF4-FFF2-40B4-BE49-F238E27FC236}">
                <a16:creationId xmlns:a16="http://schemas.microsoft.com/office/drawing/2014/main" id="{71B5CC5A-2AFE-674C-A0F4-9222706E0E3D}"/>
              </a:ext>
            </a:extLst>
          </p:cNvPr>
          <p:cNvSpPr>
            <a:spLocks noGrp="1"/>
          </p:cNvSpPr>
          <p:nvPr>
            <p:ph type="body" sz="quarter" idx="11"/>
          </p:nvPr>
        </p:nvSpPr>
        <p:spPr>
          <a:xfrm>
            <a:off x="3534508" y="5503985"/>
            <a:ext cx="4853354" cy="374835"/>
          </a:xfrm>
        </p:spPr>
        <p:txBody>
          <a:bodyPr/>
          <a:lstStyle/>
          <a:p>
            <a:r>
              <a:rPr lang="en-US" dirty="0"/>
              <a:t>Figure 10-16 The </a:t>
            </a:r>
            <a:r>
              <a:rPr lang="en-US" dirty="0" err="1">
                <a:latin typeface="Courier New" panose="02070309020205020404" pitchFamily="49" charset="0"/>
                <a:cs typeface="Courier New" panose="02070309020205020404" pitchFamily="49" charset="0"/>
              </a:rPr>
              <a:t>moveTable</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70528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FAA4-1BEC-B846-B4CE-7CCB9339DA0D}"/>
              </a:ext>
            </a:extLst>
          </p:cNvPr>
          <p:cNvSpPr>
            <a:spLocks noGrp="1"/>
          </p:cNvSpPr>
          <p:nvPr>
            <p:ph type="title"/>
          </p:nvPr>
        </p:nvSpPr>
        <p:spPr/>
        <p:txBody>
          <a:bodyPr/>
          <a:lstStyle/>
          <a:p>
            <a:r>
              <a:rPr lang="en-US" dirty="0"/>
              <a:t>Programming a Drag and Drop Action (8 of 9)</a:t>
            </a:r>
          </a:p>
        </p:txBody>
      </p:sp>
      <p:pic>
        <p:nvPicPr>
          <p:cNvPr id="6" name="Picture Placeholder 5" descr="A code block with code for the drop Table function. Program code. In the code, the words in the variable names are merged, and the code contains the following keywords: function. Line 1: Forward slash, forward slash, Drop the table onto the banquet hall. Line 2: function, drop Table, left parenthesis, e, right parenthesis, left brace. Line 3, indented once: e, dot, target, remove Event Listener, left parenthesis, left double quotation mark, pointer move, right double quotation mark, comma, move Table, right parenthesis, semicolon. Line 4, indented once:  indented once: e, dot, target, remove Event Listener, left parenthesis, left double quotation mark, pointer up, right double quotation mark, comma, drop Table, right parenthesis, semicolon. Line 5: Right brace. In line 4 of the above code, after the table is dropped, the event listeners are removed so the table no longer moves with the pointer.">
            <a:extLst>
              <a:ext uri="{FF2B5EF4-FFF2-40B4-BE49-F238E27FC236}">
                <a16:creationId xmlns:a16="http://schemas.microsoft.com/office/drawing/2014/main" id="{391B4CF0-9C1B-694C-A61B-6315643D2F20}"/>
              </a:ext>
            </a:extLst>
          </p:cNvPr>
          <p:cNvPicPr>
            <a:picLocks noGrp="1" noChangeAspect="1"/>
          </p:cNvPicPr>
          <p:nvPr>
            <p:ph type="pic" sz="quarter" idx="10"/>
          </p:nvPr>
        </p:nvPicPr>
        <p:blipFill>
          <a:blip r:embed="rId2"/>
          <a:stretch>
            <a:fillRect/>
          </a:stretch>
        </p:blipFill>
        <p:spPr>
          <a:xfrm>
            <a:off x="731520" y="1619557"/>
            <a:ext cx="8393040" cy="3030820"/>
          </a:xfrm>
        </p:spPr>
      </p:pic>
      <p:sp>
        <p:nvSpPr>
          <p:cNvPr id="4" name="Text Placeholder 3">
            <a:extLst>
              <a:ext uri="{FF2B5EF4-FFF2-40B4-BE49-F238E27FC236}">
                <a16:creationId xmlns:a16="http://schemas.microsoft.com/office/drawing/2014/main" id="{71B5CC5A-2AFE-674C-A0F4-9222706E0E3D}"/>
              </a:ext>
            </a:extLst>
          </p:cNvPr>
          <p:cNvSpPr>
            <a:spLocks noGrp="1"/>
          </p:cNvSpPr>
          <p:nvPr>
            <p:ph type="body" sz="quarter" idx="11"/>
          </p:nvPr>
        </p:nvSpPr>
        <p:spPr>
          <a:xfrm>
            <a:off x="1635369" y="5206715"/>
            <a:ext cx="6418385" cy="672105"/>
          </a:xfrm>
        </p:spPr>
        <p:txBody>
          <a:bodyPr/>
          <a:lstStyle/>
          <a:p>
            <a:r>
              <a:rPr lang="en-US" dirty="0"/>
              <a:t>Figure 10-17 The </a:t>
            </a:r>
            <a:r>
              <a:rPr lang="en-US" dirty="0" err="1">
                <a:latin typeface="Courier New" panose="02070309020205020404" pitchFamily="49" charset="0"/>
                <a:cs typeface="Courier New" panose="02070309020205020404" pitchFamily="49" charset="0"/>
              </a:rPr>
              <a:t>dropTable</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220310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FAA4-1BEC-B846-B4CE-7CCB9339DA0D}"/>
              </a:ext>
            </a:extLst>
          </p:cNvPr>
          <p:cNvSpPr>
            <a:spLocks noGrp="1"/>
          </p:cNvSpPr>
          <p:nvPr>
            <p:ph type="title"/>
          </p:nvPr>
        </p:nvSpPr>
        <p:spPr/>
        <p:txBody>
          <a:bodyPr/>
          <a:lstStyle/>
          <a:p>
            <a:r>
              <a:rPr lang="en-US" dirty="0"/>
              <a:t>Programming a Drag and Drop Action (9 of 9)</a:t>
            </a:r>
          </a:p>
        </p:txBody>
      </p:sp>
      <p:pic>
        <p:nvPicPr>
          <p:cNvPr id="6" name="Picture Placeholder 5" descr="A screenshot of the Google Chrome browser depicting touchscreen emulation in the representation of the Rose Room in the Oak Top House Conference Center web application. On the top of the browser window, there is a device emulation toolbar with several options on it. On the web page, the touchpoint appears as a blurred circle. A right panel in the browser window shows the developer console. On the top of this panel, the second icon can be clicked to display the toolbar with device emulation options.">
            <a:extLst>
              <a:ext uri="{FF2B5EF4-FFF2-40B4-BE49-F238E27FC236}">
                <a16:creationId xmlns:a16="http://schemas.microsoft.com/office/drawing/2014/main" id="{7185ECA3-9C33-D742-B135-D720857AC366}"/>
              </a:ext>
            </a:extLst>
          </p:cNvPr>
          <p:cNvPicPr>
            <a:picLocks noGrp="1" noChangeAspect="1"/>
          </p:cNvPicPr>
          <p:nvPr>
            <p:ph type="pic" sz="quarter" idx="10"/>
          </p:nvPr>
        </p:nvPicPr>
        <p:blipFill>
          <a:blip r:embed="rId2"/>
          <a:stretch>
            <a:fillRect/>
          </a:stretch>
        </p:blipFill>
        <p:spPr>
          <a:xfrm>
            <a:off x="731519" y="1619556"/>
            <a:ext cx="7445829" cy="3591957"/>
          </a:xfrm>
        </p:spPr>
      </p:pic>
      <p:sp>
        <p:nvSpPr>
          <p:cNvPr id="4" name="Text Placeholder 3">
            <a:extLst>
              <a:ext uri="{FF2B5EF4-FFF2-40B4-BE49-F238E27FC236}">
                <a16:creationId xmlns:a16="http://schemas.microsoft.com/office/drawing/2014/main" id="{71B5CC5A-2AFE-674C-A0F4-9222706E0E3D}"/>
              </a:ext>
            </a:extLst>
          </p:cNvPr>
          <p:cNvSpPr>
            <a:spLocks noGrp="1"/>
          </p:cNvSpPr>
          <p:nvPr>
            <p:ph type="body" sz="quarter" idx="11"/>
          </p:nvPr>
        </p:nvSpPr>
        <p:spPr>
          <a:xfrm>
            <a:off x="1380393" y="5486400"/>
            <a:ext cx="6567854" cy="392420"/>
          </a:xfrm>
        </p:spPr>
        <p:txBody>
          <a:bodyPr/>
          <a:lstStyle/>
          <a:p>
            <a:r>
              <a:rPr lang="en-US" dirty="0"/>
              <a:t>Figure 10-19 Touchscreen emulation within Google Chrome</a:t>
            </a:r>
          </a:p>
        </p:txBody>
      </p:sp>
    </p:spTree>
    <p:extLst>
      <p:ext uri="{BB962C8B-B14F-4D97-AF65-F5344CB8AC3E}">
        <p14:creationId xmlns:p14="http://schemas.microsoft.com/office/powerpoint/2010/main" val="2537018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10.1: Knowledge Check</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What pointer events are typically used to program a drag and drop action? What mouse and touch events do these correspond to?</a:t>
            </a:r>
            <a:br>
              <a:rPr lang="en-US" dirty="0"/>
            </a:br>
            <a:endParaRPr lang="en-US" dirty="0"/>
          </a:p>
          <a:p>
            <a:pPr marL="457200" indent="-457200">
              <a:buFont typeface="+mj-lt"/>
              <a:buAutoNum type="arabicPeriod"/>
            </a:pPr>
            <a:r>
              <a:rPr lang="en-US" dirty="0"/>
              <a:t>Imagine you are programming a drag and drop action for a flower image that can be moved around within its parent element, a green box. What should the function run in response to each of the pointer events you named in Question 1 do?</a:t>
            </a:r>
          </a:p>
        </p:txBody>
      </p:sp>
    </p:spTree>
    <p:extLst>
      <p:ext uri="{BB962C8B-B14F-4D97-AF65-F5344CB8AC3E}">
        <p14:creationId xmlns:p14="http://schemas.microsoft.com/office/powerpoint/2010/main" val="2339714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10.1: Knowledge Check Answers (1 of 3)</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What pointer events are typically used to program a drag and drop action? What mouse and touch events do these correspond to?</a:t>
            </a:r>
            <a:br>
              <a:rPr lang="en-US" dirty="0"/>
            </a:br>
            <a:br>
              <a:rPr lang="en-US" dirty="0"/>
            </a:br>
            <a:r>
              <a:rPr lang="en-US" dirty="0"/>
              <a:t>(1) </a:t>
            </a:r>
            <a:r>
              <a:rPr lang="en-US" dirty="0" err="1">
                <a:latin typeface="Courier New" panose="02070309020205020404" pitchFamily="49" charset="0"/>
                <a:cs typeface="Courier New" panose="02070309020205020404" pitchFamily="49" charset="0"/>
              </a:rPr>
              <a:t>pointerdown</a:t>
            </a:r>
            <a:r>
              <a:rPr lang="en-US" dirty="0"/>
              <a:t>, equivalent to </a:t>
            </a:r>
            <a:r>
              <a:rPr lang="en-US" dirty="0" err="1">
                <a:latin typeface="Courier New" panose="02070309020205020404" pitchFamily="49" charset="0"/>
                <a:cs typeface="Courier New" panose="02070309020205020404" pitchFamily="49" charset="0"/>
              </a:rPr>
              <a:t>mousedown</a:t>
            </a:r>
            <a:r>
              <a:rPr lang="en-US" dirty="0"/>
              <a:t> or </a:t>
            </a:r>
            <a:r>
              <a:rPr lang="en-US" dirty="0" err="1">
                <a:latin typeface="Courier New" panose="02070309020205020404" pitchFamily="49" charset="0"/>
                <a:cs typeface="Courier New" panose="02070309020205020404" pitchFamily="49" charset="0"/>
              </a:rPr>
              <a:t>touchstart</a:t>
            </a:r>
            <a:br>
              <a:rPr lang="en-US" dirty="0"/>
            </a:br>
            <a:br>
              <a:rPr lang="en-US" dirty="0"/>
            </a:br>
            <a:r>
              <a:rPr lang="en-US" dirty="0"/>
              <a:t>(2) </a:t>
            </a:r>
            <a:r>
              <a:rPr lang="en-US" dirty="0" err="1">
                <a:latin typeface="Courier New" panose="02070309020205020404" pitchFamily="49" charset="0"/>
                <a:cs typeface="Courier New" panose="02070309020205020404" pitchFamily="49" charset="0"/>
              </a:rPr>
              <a:t>pointermove</a:t>
            </a:r>
            <a:r>
              <a:rPr lang="en-US" dirty="0"/>
              <a:t>, equivalent to </a:t>
            </a:r>
            <a:r>
              <a:rPr lang="en-US" dirty="0" err="1">
                <a:latin typeface="Courier New" panose="02070309020205020404" pitchFamily="49" charset="0"/>
                <a:cs typeface="Courier New" panose="02070309020205020404" pitchFamily="49" charset="0"/>
              </a:rPr>
              <a:t>mousemove</a:t>
            </a:r>
            <a:r>
              <a:rPr lang="en-US" dirty="0"/>
              <a:t> or </a:t>
            </a:r>
            <a:r>
              <a:rPr lang="en-US" dirty="0" err="1">
                <a:latin typeface="Courier New" panose="02070309020205020404" pitchFamily="49" charset="0"/>
                <a:cs typeface="Courier New" panose="02070309020205020404" pitchFamily="49" charset="0"/>
              </a:rPr>
              <a:t>touchmove</a:t>
            </a:r>
            <a:br>
              <a:rPr lang="en-US" dirty="0"/>
            </a:br>
            <a:br>
              <a:rPr lang="en-US" dirty="0"/>
            </a:br>
            <a:r>
              <a:rPr lang="en-US" dirty="0"/>
              <a:t>(3) </a:t>
            </a:r>
            <a:r>
              <a:rPr lang="en-US" dirty="0" err="1">
                <a:latin typeface="Courier New" panose="02070309020205020404" pitchFamily="49" charset="0"/>
                <a:cs typeface="Courier New" panose="02070309020205020404" pitchFamily="49" charset="0"/>
              </a:rPr>
              <a:t>pointerup</a:t>
            </a:r>
            <a:r>
              <a:rPr lang="en-US" dirty="0"/>
              <a:t>, equivalent to </a:t>
            </a:r>
            <a:r>
              <a:rPr lang="en-US" dirty="0" err="1">
                <a:latin typeface="Courier New" panose="02070309020205020404" pitchFamily="49" charset="0"/>
                <a:cs typeface="Courier New" panose="02070309020205020404" pitchFamily="49" charset="0"/>
              </a:rPr>
              <a:t>mouseup</a:t>
            </a:r>
            <a:r>
              <a:rPr lang="en-US" dirty="0"/>
              <a:t> or </a:t>
            </a:r>
            <a:r>
              <a:rPr lang="en-US" dirty="0" err="1">
                <a:latin typeface="Courier New" panose="02070309020205020404" pitchFamily="49" charset="0"/>
                <a:cs typeface="Courier New" panose="02070309020205020404" pitchFamily="49" charset="0"/>
              </a:rPr>
              <a:t>touchend</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2922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10.1: Knowledge Check Answers (2 of 3)</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normAutofit/>
          </a:bodyPr>
          <a:lstStyle/>
          <a:p>
            <a:pPr marL="457200" indent="-457200">
              <a:buFont typeface="+mj-lt"/>
              <a:buAutoNum type="arabicPeriod" startAt="2"/>
            </a:pPr>
            <a:r>
              <a:rPr lang="en-US" dirty="0"/>
              <a:t>Imagine you are programming a drag and drop action for a flower image that can be moved around within its parent element, a green box. What should the function run in response to each of the pointer events you named in Question 1 do?</a:t>
            </a:r>
            <a:br>
              <a:rPr lang="en-US" dirty="0"/>
            </a:br>
            <a:br>
              <a:rPr lang="en-US" dirty="0"/>
            </a:br>
            <a:r>
              <a:rPr lang="en-US" dirty="0"/>
              <a:t>(1) Function for </a:t>
            </a:r>
            <a:r>
              <a:rPr lang="en-US" dirty="0" err="1">
                <a:latin typeface="Courier New" panose="02070309020205020404" pitchFamily="49" charset="0"/>
                <a:cs typeface="Courier New" panose="02070309020205020404" pitchFamily="49" charset="0"/>
              </a:rPr>
              <a:t>pointerdown</a:t>
            </a:r>
            <a:r>
              <a:rPr lang="en-US" dirty="0"/>
              <a:t> event: Store the horizontal and vertical event coordinates (i.e., the position of the pointer at the moment the event is fired) and the coordinates of the target element at the moment of the event in variables. Disable the default browser touch actions around the target of the event. Change the appearance of the target element if desired. Add event listeners for the </a:t>
            </a:r>
            <a:r>
              <a:rPr lang="en-US" dirty="0" err="1">
                <a:latin typeface="Courier New" panose="02070309020205020404" pitchFamily="49" charset="0"/>
                <a:cs typeface="Courier New" panose="02070309020205020404" pitchFamily="49" charset="0"/>
              </a:rPr>
              <a:t>pointermove</a:t>
            </a:r>
            <a:r>
              <a:rPr lang="en-US" dirty="0"/>
              <a:t> and </a:t>
            </a:r>
            <a:r>
              <a:rPr lang="en-US" dirty="0" err="1">
                <a:latin typeface="Courier New" panose="02070309020205020404" pitchFamily="49" charset="0"/>
                <a:cs typeface="Courier New" panose="02070309020205020404" pitchFamily="49" charset="0"/>
              </a:rPr>
              <a:t>pointerup</a:t>
            </a:r>
            <a:r>
              <a:rPr lang="en-US" dirty="0"/>
              <a:t> events.</a:t>
            </a:r>
            <a:br>
              <a:rPr lang="en-US" dirty="0"/>
            </a:br>
            <a:br>
              <a:rPr lang="en-US" dirty="0"/>
            </a:br>
            <a:r>
              <a:rPr lang="en-US" dirty="0"/>
              <a:t>(2) Function for </a:t>
            </a:r>
            <a:r>
              <a:rPr lang="en-US" dirty="0" err="1">
                <a:latin typeface="Courier New" panose="02070309020205020404" pitchFamily="49" charset="0"/>
                <a:cs typeface="Courier New" panose="02070309020205020404" pitchFamily="49" charset="0"/>
              </a:rPr>
              <a:t>pointermove</a:t>
            </a:r>
            <a:r>
              <a:rPr lang="en-US" dirty="0"/>
              <a:t> event: Store the horizontal and vertical event coordinates in variables. Assign the difference between each coordinate and the corresponding coordinate stored by the function for the </a:t>
            </a:r>
            <a:r>
              <a:rPr lang="en-US" dirty="0" err="1">
                <a:latin typeface="Courier New" panose="02070309020205020404" pitchFamily="49" charset="0"/>
                <a:cs typeface="Courier New" panose="02070309020205020404" pitchFamily="49" charset="0"/>
              </a:rPr>
              <a:t>pointerdown</a:t>
            </a:r>
            <a:r>
              <a:rPr lang="en-US" dirty="0"/>
              <a:t> event (i.e., calculated distance the pointer was moved) to variables. Change the coordinates of the target of the event by the same distances.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9671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a:t>
            </a:r>
            <a:r>
              <a:rPr lang="en-US"/>
              <a:t>Objectives (2 </a:t>
            </a:r>
            <a:r>
              <a:rPr lang="en-US" dirty="0"/>
              <a:t>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Locate your position using geolocation.</a:t>
            </a:r>
          </a:p>
          <a:p>
            <a:pPr>
              <a:spcAft>
                <a:spcPts val="1200"/>
              </a:spcAft>
            </a:pPr>
            <a:r>
              <a:rPr lang="en-US" dirty="0"/>
              <a:t>Add routes and directions to a Google Map using the Google Directions and Renderer services.</a:t>
            </a:r>
          </a:p>
          <a:p>
            <a:pPr>
              <a:spcAft>
                <a:spcPts val="1200"/>
              </a:spcAft>
            </a:pPr>
            <a:r>
              <a:rPr lang="en-US" dirty="0"/>
              <a:t>Use the Device Orientation API to detect changes in client device speed and position.</a:t>
            </a:r>
          </a:p>
          <a:p>
            <a:pPr>
              <a:spcAft>
                <a:spcPts val="1200"/>
              </a:spcAft>
            </a:pPr>
            <a:r>
              <a:rPr lang="en-US" dirty="0"/>
              <a:t>Create more efficient code for mobile devices by reducing script numbers and sizes.</a:t>
            </a:r>
          </a:p>
        </p:txBody>
      </p:sp>
    </p:spTree>
    <p:extLst>
      <p:ext uri="{BB962C8B-B14F-4D97-AF65-F5344CB8AC3E}">
        <p14:creationId xmlns:p14="http://schemas.microsoft.com/office/powerpoint/2010/main" val="2560532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10.1: Knowledge Check Answers (3 of 3)</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normAutofit/>
          </a:bodyPr>
          <a:lstStyle/>
          <a:p>
            <a:pPr marL="457200" indent="-457200">
              <a:buFont typeface="+mj-lt"/>
              <a:buAutoNum type="arabicPeriod" startAt="2"/>
            </a:pPr>
            <a:r>
              <a:rPr lang="en-US" dirty="0"/>
              <a:t>Imagine you are programming a drag and drop action for a flower image that can be moved around within its parent element, a green box. What should the function run in response to each of the pointer events you named in Question 1 do? (continued)</a:t>
            </a:r>
            <a:br>
              <a:rPr lang="en-US" dirty="0"/>
            </a:br>
            <a:br>
              <a:rPr lang="en-US" dirty="0"/>
            </a:br>
            <a:r>
              <a:rPr lang="en-US" dirty="0"/>
              <a:t>(3) Function for </a:t>
            </a:r>
            <a:r>
              <a:rPr lang="en-US" dirty="0" err="1">
                <a:latin typeface="Courier New" panose="02070309020205020404" pitchFamily="49" charset="0"/>
                <a:cs typeface="Courier New" panose="02070309020205020404" pitchFamily="49" charset="0"/>
              </a:rPr>
              <a:t>pointerup</a:t>
            </a:r>
            <a:r>
              <a:rPr lang="en-US" dirty="0"/>
              <a:t> event: Remove the event listeners for the </a:t>
            </a:r>
            <a:r>
              <a:rPr lang="en-US" dirty="0" err="1">
                <a:latin typeface="Courier New" panose="02070309020205020404" pitchFamily="49" charset="0"/>
                <a:cs typeface="Courier New" panose="02070309020205020404" pitchFamily="49" charset="0"/>
              </a:rPr>
              <a:t>pointermove</a:t>
            </a:r>
            <a:r>
              <a:rPr lang="en-US" dirty="0"/>
              <a:t> and </a:t>
            </a:r>
            <a:r>
              <a:rPr lang="en-US" dirty="0" err="1">
                <a:latin typeface="Courier New" panose="02070309020205020404" pitchFamily="49" charset="0"/>
                <a:cs typeface="Courier New" panose="02070309020205020404" pitchFamily="49" charset="0"/>
              </a:rPr>
              <a:t>pointerup</a:t>
            </a:r>
            <a:r>
              <a:rPr lang="en-US" dirty="0"/>
              <a:t> events. Change the appearance of the target element if desired.</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1895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5C37-9861-FC45-863C-0BFCA56B45B2}"/>
              </a:ext>
            </a:extLst>
          </p:cNvPr>
          <p:cNvSpPr>
            <a:spLocks noGrp="1"/>
          </p:cNvSpPr>
          <p:nvPr>
            <p:ph type="title"/>
          </p:nvPr>
        </p:nvSpPr>
        <p:spPr/>
        <p:txBody>
          <a:bodyPr/>
          <a:lstStyle/>
          <a:p>
            <a:r>
              <a:rPr lang="en-US" dirty="0"/>
              <a:t>Exploring the Drag and Drop API (1 of 4)</a:t>
            </a:r>
          </a:p>
        </p:txBody>
      </p:sp>
      <p:sp>
        <p:nvSpPr>
          <p:cNvPr id="3" name="Text Placeholder 2">
            <a:extLst>
              <a:ext uri="{FF2B5EF4-FFF2-40B4-BE49-F238E27FC236}">
                <a16:creationId xmlns:a16="http://schemas.microsoft.com/office/drawing/2014/main" id="{0D576521-EEE8-1C4F-91F7-F87D669ABA13}"/>
              </a:ext>
            </a:extLst>
          </p:cNvPr>
          <p:cNvSpPr>
            <a:spLocks noGrp="1"/>
          </p:cNvSpPr>
          <p:nvPr>
            <p:ph type="body" sz="quarter" idx="17"/>
          </p:nvPr>
        </p:nvSpPr>
        <p:spPr/>
        <p:txBody>
          <a:bodyPr/>
          <a:lstStyle/>
          <a:p>
            <a:r>
              <a:rPr lang="en-US" dirty="0"/>
              <a:t>Certain elements support drag and drop without JavaScript, e.g., hypertext links</a:t>
            </a:r>
          </a:p>
          <a:p>
            <a:r>
              <a:rPr lang="en-US" dirty="0"/>
              <a:t>Syntax for adding drag and drop support to other elements:</a:t>
            </a:r>
          </a:p>
          <a:p>
            <a:pPr lvl="1"/>
            <a:r>
              <a:rPr lang="en-US" dirty="0"/>
              <a:t>HTML: </a:t>
            </a:r>
            <a:r>
              <a:rPr lang="en-US" dirty="0">
                <a:latin typeface="Courier New" panose="02070309020205020404" pitchFamily="49" charset="0"/>
                <a:cs typeface="Courier New" panose="02070309020205020404" pitchFamily="49" charset="0"/>
              </a:rPr>
              <a:t>&lt;</a:t>
            </a:r>
            <a:r>
              <a:rPr lang="en-US" i="1" dirty="0">
                <a:latin typeface="Courier New" panose="02070309020205020404" pitchFamily="49" charset="0"/>
                <a:cs typeface="Courier New" panose="02070309020205020404" pitchFamily="49" charset="0"/>
              </a:rPr>
              <a:t>element</a:t>
            </a:r>
            <a:r>
              <a:rPr lang="en-US" dirty="0">
                <a:latin typeface="Courier New" panose="02070309020205020404" pitchFamily="49" charset="0"/>
                <a:cs typeface="Courier New" panose="02070309020205020404" pitchFamily="49" charset="0"/>
              </a:rPr>
              <a:t> draggable = "true"&gt;</a:t>
            </a:r>
          </a:p>
          <a:p>
            <a:pPr lvl="1"/>
            <a:r>
              <a:rPr lang="en-US" dirty="0"/>
              <a:t>JavaScript: </a:t>
            </a:r>
            <a:r>
              <a:rPr lang="en-US" i="1" dirty="0" err="1">
                <a:latin typeface="Courier New" panose="02070309020205020404" pitchFamily="49" charset="0"/>
                <a:cs typeface="Courier New" panose="02070309020205020404" pitchFamily="49" charset="0"/>
              </a:rPr>
              <a:t>elem</a:t>
            </a:r>
            <a:r>
              <a:rPr lang="en-US" dirty="0" err="1">
                <a:latin typeface="Courier New" panose="02070309020205020404" pitchFamily="49" charset="0"/>
                <a:cs typeface="Courier New" panose="02070309020205020404" pitchFamily="49" charset="0"/>
              </a:rPr>
              <a:t>.draggable</a:t>
            </a:r>
            <a:r>
              <a:rPr lang="en-US" dirty="0">
                <a:latin typeface="Courier New" panose="02070309020205020404" pitchFamily="49" charset="0"/>
                <a:cs typeface="Courier New" panose="02070309020205020404" pitchFamily="49" charset="0"/>
              </a:rPr>
              <a:t> = "true"</a:t>
            </a:r>
          </a:p>
          <a:p>
            <a:r>
              <a:rPr lang="en-US" dirty="0"/>
              <a:t>The HTML Drag and Drop API</a:t>
            </a:r>
          </a:p>
          <a:p>
            <a:pPr lvl="1"/>
            <a:r>
              <a:rPr lang="en-US" dirty="0"/>
              <a:t>JavaScript manages draggable elements and </a:t>
            </a:r>
            <a:r>
              <a:rPr lang="en-US" b="1" dirty="0">
                <a:solidFill>
                  <a:srgbClr val="004A78"/>
                </a:solidFill>
              </a:rPr>
              <a:t>drop zones</a:t>
            </a:r>
            <a:r>
              <a:rPr lang="en-US" dirty="0"/>
              <a:t>, which can receive dragged items, using the </a:t>
            </a:r>
            <a:r>
              <a:rPr lang="en-US" b="1" dirty="0">
                <a:solidFill>
                  <a:srgbClr val="004A78"/>
                </a:solidFill>
              </a:rPr>
              <a:t>Drag and Drop API (</a:t>
            </a:r>
            <a:r>
              <a:rPr lang="en-US" b="1" dirty="0" err="1">
                <a:solidFill>
                  <a:srgbClr val="004A78"/>
                </a:solidFill>
              </a:rPr>
              <a:t>DnD</a:t>
            </a:r>
            <a:r>
              <a:rPr lang="en-US" b="1" dirty="0">
                <a:solidFill>
                  <a:srgbClr val="004A78"/>
                </a:solidFill>
              </a:rPr>
              <a:t> API)</a:t>
            </a:r>
          </a:p>
          <a:p>
            <a:pPr lvl="2"/>
            <a:r>
              <a:rPr lang="en-US" dirty="0"/>
              <a:t>Events for draggable elements: </a:t>
            </a:r>
            <a:r>
              <a:rPr lang="en-US" dirty="0" err="1">
                <a:latin typeface="Courier New" panose="02070309020205020404" pitchFamily="49" charset="0"/>
                <a:cs typeface="Courier New" panose="02070309020205020404" pitchFamily="49" charset="0"/>
              </a:rPr>
              <a:t>dragstart</a:t>
            </a:r>
            <a:r>
              <a:rPr lang="en-US" dirty="0"/>
              <a:t>, </a:t>
            </a:r>
            <a:r>
              <a:rPr lang="en-US" dirty="0">
                <a:latin typeface="Courier New" panose="02070309020205020404" pitchFamily="49" charset="0"/>
                <a:cs typeface="Courier New" panose="02070309020205020404" pitchFamily="49" charset="0"/>
              </a:rPr>
              <a:t>drag</a:t>
            </a:r>
            <a:r>
              <a:rPr lang="en-US" dirty="0"/>
              <a:t>, </a:t>
            </a:r>
            <a:r>
              <a:rPr lang="en-US" dirty="0" err="1">
                <a:latin typeface="Courier New" panose="02070309020205020404" pitchFamily="49" charset="0"/>
                <a:cs typeface="Courier New" panose="02070309020205020404" pitchFamily="49" charset="0"/>
              </a:rPr>
              <a:t>dragend</a:t>
            </a:r>
            <a:endParaRPr lang="en-US" dirty="0">
              <a:latin typeface="Courier New" panose="02070309020205020404" pitchFamily="49" charset="0"/>
              <a:cs typeface="Courier New" panose="02070309020205020404" pitchFamily="49" charset="0"/>
            </a:endParaRPr>
          </a:p>
          <a:p>
            <a:pPr lvl="2"/>
            <a:r>
              <a:rPr lang="en-US" dirty="0"/>
              <a:t>Events for drop zones: </a:t>
            </a:r>
            <a:r>
              <a:rPr lang="en-US" dirty="0" err="1">
                <a:latin typeface="Courier New" panose="02070309020205020404" pitchFamily="49" charset="0"/>
                <a:cs typeface="Courier New" panose="02070309020205020404" pitchFamily="49" charset="0"/>
              </a:rPr>
              <a:t>dragenter</a:t>
            </a:r>
            <a:r>
              <a:rPr lang="en-US" dirty="0"/>
              <a:t>, </a:t>
            </a:r>
            <a:r>
              <a:rPr lang="en-US" dirty="0" err="1">
                <a:latin typeface="Courier New" panose="02070309020205020404" pitchFamily="49" charset="0"/>
                <a:cs typeface="Courier New" panose="02070309020205020404" pitchFamily="49" charset="0"/>
              </a:rPr>
              <a:t>dragover</a:t>
            </a:r>
            <a:r>
              <a:rPr lang="en-US" dirty="0"/>
              <a:t>, </a:t>
            </a:r>
            <a:r>
              <a:rPr lang="en-US" dirty="0" err="1">
                <a:latin typeface="Courier New" panose="02070309020205020404" pitchFamily="49" charset="0"/>
                <a:cs typeface="Courier New" panose="02070309020205020404" pitchFamily="49" charset="0"/>
              </a:rPr>
              <a:t>dragleave</a:t>
            </a:r>
            <a:r>
              <a:rPr lang="en-US" dirty="0"/>
              <a:t>, </a:t>
            </a:r>
            <a:r>
              <a:rPr lang="en-US" dirty="0">
                <a:latin typeface="Courier New" panose="02070309020205020404" pitchFamily="49" charset="0"/>
                <a:cs typeface="Courier New" panose="02070309020205020404" pitchFamily="49" charset="0"/>
              </a:rPr>
              <a:t>drop</a:t>
            </a:r>
          </a:p>
          <a:p>
            <a:pPr lvl="1"/>
            <a:r>
              <a:rPr lang="en-US" dirty="0"/>
              <a:t>The </a:t>
            </a:r>
            <a:r>
              <a:rPr lang="en-US" dirty="0" err="1"/>
              <a:t>DnD</a:t>
            </a:r>
            <a:r>
              <a:rPr lang="en-US" dirty="0"/>
              <a:t> API leaves the task of recognizing when dragging and dropping have occurred to the browser rather than to pointer events</a:t>
            </a:r>
          </a:p>
        </p:txBody>
      </p:sp>
    </p:spTree>
    <p:extLst>
      <p:ext uri="{BB962C8B-B14F-4D97-AF65-F5344CB8AC3E}">
        <p14:creationId xmlns:p14="http://schemas.microsoft.com/office/powerpoint/2010/main" val="3022103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5C37-9861-FC45-863C-0BFCA56B45B2}"/>
              </a:ext>
            </a:extLst>
          </p:cNvPr>
          <p:cNvSpPr>
            <a:spLocks noGrp="1"/>
          </p:cNvSpPr>
          <p:nvPr>
            <p:ph type="title"/>
          </p:nvPr>
        </p:nvSpPr>
        <p:spPr/>
        <p:txBody>
          <a:bodyPr/>
          <a:lstStyle/>
          <a:p>
            <a:r>
              <a:rPr lang="en-US" dirty="0"/>
              <a:t>Exploring the Drag and Drop API (2 of 4)</a:t>
            </a:r>
          </a:p>
        </p:txBody>
      </p:sp>
      <p:sp>
        <p:nvSpPr>
          <p:cNvPr id="3" name="Text Placeholder 2">
            <a:extLst>
              <a:ext uri="{FF2B5EF4-FFF2-40B4-BE49-F238E27FC236}">
                <a16:creationId xmlns:a16="http://schemas.microsoft.com/office/drawing/2014/main" id="{0D576521-EEE8-1C4F-91F7-F87D669ABA13}"/>
              </a:ext>
            </a:extLst>
          </p:cNvPr>
          <p:cNvSpPr>
            <a:spLocks noGrp="1"/>
          </p:cNvSpPr>
          <p:nvPr>
            <p:ph type="body" sz="quarter" idx="17"/>
          </p:nvPr>
        </p:nvSpPr>
        <p:spPr/>
        <p:txBody>
          <a:bodyPr/>
          <a:lstStyle/>
          <a:p>
            <a:r>
              <a:rPr lang="en-US" dirty="0"/>
              <a:t>The HTML Drag and Drop API (continued)</a:t>
            </a:r>
          </a:p>
          <a:p>
            <a:pPr lvl="1"/>
            <a:r>
              <a:rPr lang="en-US" dirty="0"/>
              <a:t>Syntax to manage the start of a dragging event for a draggable element:</a:t>
            </a:r>
            <a:br>
              <a:rPr lang="en-US" dirty="0"/>
            </a:br>
            <a:r>
              <a:rPr lang="en-US" i="1" dirty="0" err="1">
                <a:latin typeface="Courier New" panose="02070309020205020404" pitchFamily="49" charset="0"/>
                <a:cs typeface="Courier New" panose="02070309020205020404" pitchFamily="49" charset="0"/>
              </a:rPr>
              <a:t>dragElem</a:t>
            </a:r>
            <a:r>
              <a:rPr lang="en-US" dirty="0" err="1">
                <a:latin typeface="Courier New" panose="02070309020205020404" pitchFamily="49" charset="0"/>
                <a:cs typeface="Courier New" panose="02070309020205020404" pitchFamily="49" charset="0"/>
              </a:rPr>
              <a:t>.ondragstart</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                 </a:t>
            </a:r>
            <a:r>
              <a:rPr lang="en-US" dirty="0"/>
              <a:t>or</a:t>
            </a:r>
            <a:br>
              <a:rPr lang="en-US" dirty="0"/>
            </a:br>
            <a:r>
              <a:rPr lang="en-US" i="1" dirty="0" err="1">
                <a:latin typeface="Courier New" panose="02070309020205020404" pitchFamily="49" charset="0"/>
                <a:cs typeface="Courier New" panose="02070309020205020404" pitchFamily="49" charset="0"/>
              </a:rPr>
              <a:t>dragElem</a:t>
            </a:r>
            <a:r>
              <a:rPr lang="en-US" dirty="0" err="1">
                <a:latin typeface="Courier New" panose="02070309020205020404" pitchFamily="49" charset="0"/>
                <a:cs typeface="Courier New" panose="02070309020205020404" pitchFamily="49" charset="0"/>
              </a:rPr>
              <a:t>.addEventListener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dragstart</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p>
          <a:p>
            <a:pPr lvl="1"/>
            <a:r>
              <a:rPr lang="en-US" dirty="0"/>
              <a:t>Syntax to enable an element to act as a drop zone:</a:t>
            </a:r>
            <a:br>
              <a:rPr lang="en-US" dirty="0"/>
            </a:br>
            <a:r>
              <a:rPr lang="en-US" i="1" dirty="0" err="1">
                <a:latin typeface="Courier New" panose="02070309020205020404" pitchFamily="49" charset="0"/>
                <a:cs typeface="Courier New" panose="02070309020205020404" pitchFamily="49" charset="0"/>
              </a:rPr>
              <a:t>dropZone</a:t>
            </a:r>
            <a:r>
              <a:rPr lang="en-US" dirty="0" err="1">
                <a:latin typeface="Courier New" panose="02070309020205020404" pitchFamily="49" charset="0"/>
                <a:cs typeface="Courier New" panose="02070309020205020404" pitchFamily="49" charset="0"/>
              </a:rPr>
              <a:t>.ondragover</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                 </a:t>
            </a:r>
            <a:r>
              <a:rPr lang="en-US" dirty="0"/>
              <a:t>or</a:t>
            </a:r>
            <a:br>
              <a:rPr lang="en-US" dirty="0"/>
            </a:br>
            <a:r>
              <a:rPr lang="en-US" i="1" dirty="0" err="1">
                <a:latin typeface="Courier New" panose="02070309020205020404" pitchFamily="49" charset="0"/>
                <a:cs typeface="Courier New" panose="02070309020205020404" pitchFamily="49" charset="0"/>
              </a:rPr>
              <a:t>dropZone</a:t>
            </a:r>
            <a:r>
              <a:rPr lang="en-US" dirty="0" err="1">
                <a:latin typeface="Courier New" panose="02070309020205020404" pitchFamily="49" charset="0"/>
                <a:cs typeface="Courier New" panose="02070309020205020404" pitchFamily="49" charset="0"/>
              </a:rPr>
              <a:t>.addEventListener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dragover</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p>
          <a:p>
            <a:pPr lvl="1"/>
            <a:r>
              <a:rPr lang="en-US" dirty="0"/>
              <a:t>Syntax to release a dragged element into a drop zone when the user releases it:</a:t>
            </a:r>
            <a:br>
              <a:rPr lang="en-US" dirty="0"/>
            </a:br>
            <a:r>
              <a:rPr lang="en-US" i="1" dirty="0" err="1">
                <a:latin typeface="Courier New" panose="02070309020205020404" pitchFamily="49" charset="0"/>
                <a:cs typeface="Courier New" panose="02070309020205020404" pitchFamily="49" charset="0"/>
              </a:rPr>
              <a:t>dropZone</a:t>
            </a:r>
            <a:r>
              <a:rPr lang="en-US" dirty="0" err="1">
                <a:latin typeface="Courier New" panose="02070309020205020404" pitchFamily="49" charset="0"/>
                <a:cs typeface="Courier New" panose="02070309020205020404" pitchFamily="49" charset="0"/>
              </a:rPr>
              <a:t>.ondrop</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                 </a:t>
            </a:r>
            <a:r>
              <a:rPr lang="en-US" dirty="0"/>
              <a:t>or</a:t>
            </a:r>
            <a:br>
              <a:rPr lang="en-US" dirty="0"/>
            </a:br>
            <a:r>
              <a:rPr lang="en-US" i="1" dirty="0" err="1">
                <a:latin typeface="Courier New" panose="02070309020205020404" pitchFamily="49" charset="0"/>
                <a:cs typeface="Courier New" panose="02070309020205020404" pitchFamily="49" charset="0"/>
              </a:rPr>
              <a:t>dropZone</a:t>
            </a:r>
            <a:r>
              <a:rPr lang="en-US" dirty="0" err="1">
                <a:latin typeface="Courier New" panose="02070309020205020404" pitchFamily="49" charset="0"/>
                <a:cs typeface="Courier New" panose="02070309020205020404" pitchFamily="49" charset="0"/>
              </a:rPr>
              <a:t>.addEventListener</a:t>
            </a:r>
            <a:r>
              <a:rPr lang="en-US" dirty="0">
                <a:latin typeface="Courier New" panose="02070309020205020404" pitchFamily="49" charset="0"/>
                <a:cs typeface="Courier New" panose="02070309020205020404" pitchFamily="49" charset="0"/>
              </a:rPr>
              <a:t>("drop",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p>
          <a:p>
            <a:pPr lvl="1"/>
            <a:r>
              <a:rPr lang="en-US" dirty="0"/>
              <a:t>Functions for the </a:t>
            </a:r>
            <a:r>
              <a:rPr lang="en-US" dirty="0" err="1">
                <a:latin typeface="Courier New" panose="02070309020205020404" pitchFamily="49" charset="0"/>
                <a:cs typeface="Courier New" panose="02070309020205020404" pitchFamily="49" charset="0"/>
              </a:rPr>
              <a:t>dragover</a:t>
            </a:r>
            <a:r>
              <a:rPr lang="en-US" dirty="0"/>
              <a:t> and </a:t>
            </a:r>
            <a:r>
              <a:rPr lang="en-US" dirty="0">
                <a:latin typeface="Courier New" panose="02070309020205020404" pitchFamily="49" charset="0"/>
                <a:cs typeface="Courier New" panose="02070309020205020404" pitchFamily="49" charset="0"/>
              </a:rPr>
              <a:t>drop</a:t>
            </a:r>
            <a:r>
              <a:rPr lang="en-US" dirty="0"/>
              <a:t> events should begin with:</a:t>
            </a:r>
            <a:br>
              <a:rPr lang="en-US" dirty="0"/>
            </a:br>
            <a:r>
              <a:rPr lang="en-US" i="1" dirty="0" err="1">
                <a:latin typeface="Courier New" panose="02070309020205020404" pitchFamily="49" charset="0"/>
                <a:cs typeface="Courier New" panose="02070309020205020404" pitchFamily="49" charset="0"/>
              </a:rPr>
              <a:t>event</a:t>
            </a:r>
            <a:r>
              <a:rPr lang="en-US" dirty="0" err="1">
                <a:latin typeface="Courier New" panose="02070309020205020404" pitchFamily="49" charset="0"/>
                <a:cs typeface="Courier New" panose="02070309020205020404" pitchFamily="49" charset="0"/>
              </a:rPr>
              <a:t>.preventDefault</a:t>
            </a:r>
            <a:r>
              <a:rPr lang="en-US" dirty="0">
                <a:latin typeface="Courier New" panose="02070309020205020404" pitchFamily="49" charset="0"/>
                <a:cs typeface="Courier New" panose="02070309020205020404" pitchFamily="49" charset="0"/>
              </a:rPr>
              <a:t>();</a:t>
            </a:r>
          </a:p>
          <a:p>
            <a:pPr lvl="1"/>
            <a:r>
              <a:rPr lang="en-US" dirty="0"/>
              <a:t>Remember: With the </a:t>
            </a:r>
            <a:r>
              <a:rPr lang="en-US" dirty="0" err="1"/>
              <a:t>DnD</a:t>
            </a:r>
            <a:r>
              <a:rPr lang="en-US" dirty="0"/>
              <a:t> API, the event target is based on the event, not the element being moved!</a:t>
            </a:r>
          </a:p>
        </p:txBody>
      </p:sp>
    </p:spTree>
    <p:extLst>
      <p:ext uri="{BB962C8B-B14F-4D97-AF65-F5344CB8AC3E}">
        <p14:creationId xmlns:p14="http://schemas.microsoft.com/office/powerpoint/2010/main" val="850451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3C71-F0B4-AC4A-8668-2D09B4BC7B9A}"/>
              </a:ext>
            </a:extLst>
          </p:cNvPr>
          <p:cNvSpPr>
            <a:spLocks noGrp="1"/>
          </p:cNvSpPr>
          <p:nvPr>
            <p:ph type="title"/>
          </p:nvPr>
        </p:nvSpPr>
        <p:spPr/>
        <p:txBody>
          <a:bodyPr/>
          <a:lstStyle/>
          <a:p>
            <a:r>
              <a:rPr lang="en-US" dirty="0"/>
              <a:t>Exploring the Drag and Drop API (3 of 4)</a:t>
            </a:r>
          </a:p>
        </p:txBody>
      </p:sp>
      <p:sp>
        <p:nvSpPr>
          <p:cNvPr id="3" name="Text Placeholder 2">
            <a:extLst>
              <a:ext uri="{FF2B5EF4-FFF2-40B4-BE49-F238E27FC236}">
                <a16:creationId xmlns:a16="http://schemas.microsoft.com/office/drawing/2014/main" id="{2456B1B5-1CE9-7747-9430-B2F1D8F749B0}"/>
              </a:ext>
            </a:extLst>
          </p:cNvPr>
          <p:cNvSpPr>
            <a:spLocks noGrp="1"/>
          </p:cNvSpPr>
          <p:nvPr>
            <p:ph type="body" sz="quarter" idx="17"/>
          </p:nvPr>
        </p:nvSpPr>
        <p:spPr/>
        <p:txBody>
          <a:bodyPr>
            <a:normAutofit lnSpcReduction="10000"/>
          </a:bodyPr>
          <a:lstStyle/>
          <a:p>
            <a:r>
              <a:rPr lang="en-US" dirty="0"/>
              <a:t>Transferring data with drag and drop</a:t>
            </a:r>
          </a:p>
          <a:p>
            <a:pPr lvl="1"/>
            <a:r>
              <a:rPr lang="en-US" dirty="0"/>
              <a:t>Sample results of a drag and drop action using the </a:t>
            </a:r>
            <a:r>
              <a:rPr lang="en-US" dirty="0" err="1"/>
              <a:t>DnD</a:t>
            </a:r>
            <a:r>
              <a:rPr lang="en-US" dirty="0"/>
              <a:t> API:</a:t>
            </a:r>
          </a:p>
          <a:p>
            <a:pPr lvl="2"/>
            <a:r>
              <a:rPr lang="en-US" dirty="0"/>
              <a:t>Dragged element is moved into the drop zone</a:t>
            </a:r>
          </a:p>
          <a:p>
            <a:pPr lvl="2"/>
            <a:r>
              <a:rPr lang="en-US" dirty="0"/>
              <a:t>A copy of the dragged element is added to the drop zone</a:t>
            </a:r>
          </a:p>
          <a:p>
            <a:pPr lvl="2"/>
            <a:r>
              <a:rPr lang="en-US" dirty="0"/>
              <a:t>Data from the dragged element is written into the drop zone</a:t>
            </a:r>
          </a:p>
          <a:p>
            <a:pPr lvl="1"/>
            <a:r>
              <a:rPr lang="en-US" dirty="0"/>
              <a:t>The </a:t>
            </a:r>
            <a:r>
              <a:rPr lang="en-US" dirty="0" err="1"/>
              <a:t>DnD</a:t>
            </a:r>
            <a:r>
              <a:rPr lang="en-US" dirty="0"/>
              <a:t> API transfers information about the draggable element by storing it in a </a:t>
            </a:r>
            <a:r>
              <a:rPr lang="en-US" dirty="0" err="1">
                <a:latin typeface="Courier New" panose="02070309020205020404" pitchFamily="49" charset="0"/>
                <a:cs typeface="Courier New" panose="02070309020205020404" pitchFamily="49" charset="0"/>
              </a:rPr>
              <a:t>dataTransfer</a:t>
            </a:r>
            <a:r>
              <a:rPr lang="en-US" dirty="0"/>
              <a:t> object</a:t>
            </a:r>
          </a:p>
          <a:p>
            <a:pPr lvl="1"/>
            <a:r>
              <a:rPr lang="en-US" dirty="0"/>
              <a:t>Sample code to store the id of the dragged element (referenced by </a:t>
            </a:r>
            <a:r>
              <a:rPr lang="en-US" dirty="0" err="1">
                <a:latin typeface="Courier New" panose="02070309020205020404" pitchFamily="49" charset="0"/>
                <a:cs typeface="Courier New" panose="02070309020205020404" pitchFamily="49" charset="0"/>
              </a:rPr>
              <a:t>e.target</a:t>
            </a:r>
            <a:r>
              <a:rPr lang="en-US" dirty="0"/>
              <a:t>):</a:t>
            </a:r>
            <a:br>
              <a:rPr lang="en-US" dirty="0"/>
            </a:br>
            <a:r>
              <a:rPr lang="en-US" dirty="0" err="1">
                <a:latin typeface="Courier New" panose="02070309020205020404" pitchFamily="49" charset="0"/>
                <a:cs typeface="Courier New" panose="02070309020205020404" pitchFamily="49" charset="0"/>
              </a:rPr>
              <a:t>e.dataTransfer.setData</a:t>
            </a:r>
            <a:r>
              <a:rPr lang="en-US" dirty="0">
                <a:latin typeface="Courier New" panose="02070309020205020404" pitchFamily="49" charset="0"/>
                <a:cs typeface="Courier New" panose="02070309020205020404" pitchFamily="49" charset="0"/>
              </a:rPr>
              <a:t>("text", </a:t>
            </a:r>
            <a:r>
              <a:rPr lang="en-US" dirty="0" err="1">
                <a:latin typeface="Courier New" panose="02070309020205020404" pitchFamily="49" charset="0"/>
                <a:cs typeface="Courier New" panose="02070309020205020404" pitchFamily="49" charset="0"/>
              </a:rPr>
              <a:t>e.target.id</a:t>
            </a:r>
            <a:r>
              <a:rPr lang="en-US" dirty="0">
                <a:latin typeface="Courier New" panose="02070309020205020404" pitchFamily="49" charset="0"/>
                <a:cs typeface="Courier New" panose="02070309020205020404" pitchFamily="49" charset="0"/>
              </a:rPr>
              <a:t>)</a:t>
            </a:r>
          </a:p>
          <a:p>
            <a:pPr lvl="1"/>
            <a:r>
              <a:rPr lang="en-US" dirty="0"/>
              <a:t>Sample code to retrieve the stored id during a </a:t>
            </a:r>
            <a:r>
              <a:rPr lang="en-US" dirty="0">
                <a:latin typeface="Courier New" panose="02070309020205020404" pitchFamily="49" charset="0"/>
                <a:cs typeface="Courier New" panose="02070309020205020404" pitchFamily="49" charset="0"/>
              </a:rPr>
              <a:t>drop</a:t>
            </a:r>
            <a:r>
              <a:rPr lang="en-US" dirty="0"/>
              <a:t> event:</a:t>
            </a:r>
            <a:br>
              <a:rPr lang="en-US" dirty="0"/>
            </a:br>
            <a:r>
              <a:rPr lang="en-US" dirty="0" err="1">
                <a:latin typeface="Courier New" panose="02070309020205020404" pitchFamily="49" charset="0"/>
                <a:cs typeface="Courier New" panose="02070309020205020404" pitchFamily="49" charset="0"/>
              </a:rPr>
              <a:t>e.dataTransfer.getData</a:t>
            </a:r>
            <a:r>
              <a:rPr lang="en-US" dirty="0">
                <a:latin typeface="Courier New" panose="02070309020205020404" pitchFamily="49" charset="0"/>
                <a:cs typeface="Courier New" panose="02070309020205020404" pitchFamily="49" charset="0"/>
              </a:rPr>
              <a:t>("text")</a:t>
            </a:r>
          </a:p>
          <a:p>
            <a:pPr lvl="1"/>
            <a:r>
              <a:rPr lang="en-US" dirty="0"/>
              <a:t>Limitation of </a:t>
            </a:r>
            <a:r>
              <a:rPr lang="en-US" dirty="0" err="1"/>
              <a:t>DnD</a:t>
            </a:r>
            <a:r>
              <a:rPr lang="en-US" dirty="0"/>
              <a:t> API: not well supported on touch devices</a:t>
            </a:r>
          </a:p>
          <a:p>
            <a:pPr lvl="1"/>
            <a:r>
              <a:rPr lang="en-US" dirty="0"/>
              <a:t>Set the </a:t>
            </a:r>
            <a:r>
              <a:rPr lang="en-US" dirty="0">
                <a:latin typeface="Courier New" panose="02070309020205020404" pitchFamily="49" charset="0"/>
                <a:cs typeface="Courier New" panose="02070309020205020404" pitchFamily="49" charset="0"/>
              </a:rPr>
              <a:t>draggable</a:t>
            </a:r>
            <a:r>
              <a:rPr lang="en-US" dirty="0"/>
              <a:t> attribute of naturally draggable elements to </a:t>
            </a:r>
            <a:r>
              <a:rPr lang="en-US" dirty="0">
                <a:latin typeface="Courier New" panose="02070309020205020404" pitchFamily="49" charset="0"/>
                <a:cs typeface="Courier New" panose="02070309020205020404" pitchFamily="49" charset="0"/>
              </a:rPr>
              <a:t>"false"</a:t>
            </a:r>
            <a:r>
              <a:rPr lang="en-US" dirty="0"/>
              <a:t> to manage them using only pointer events</a:t>
            </a:r>
          </a:p>
        </p:txBody>
      </p:sp>
    </p:spTree>
    <p:extLst>
      <p:ext uri="{BB962C8B-B14F-4D97-AF65-F5344CB8AC3E}">
        <p14:creationId xmlns:p14="http://schemas.microsoft.com/office/powerpoint/2010/main" val="3515798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60BDA-B8AA-CB48-994E-841AF7993B5D}"/>
              </a:ext>
            </a:extLst>
          </p:cNvPr>
          <p:cNvSpPr>
            <a:spLocks noGrp="1"/>
          </p:cNvSpPr>
          <p:nvPr>
            <p:ph type="title"/>
          </p:nvPr>
        </p:nvSpPr>
        <p:spPr/>
        <p:txBody>
          <a:bodyPr/>
          <a:lstStyle/>
          <a:p>
            <a:r>
              <a:rPr lang="en-US" dirty="0"/>
              <a:t>Exploring the Drag and Drop API (4 of 4)</a:t>
            </a:r>
          </a:p>
        </p:txBody>
      </p:sp>
      <p:pic>
        <p:nvPicPr>
          <p:cNvPr id="6" name="Picture Placeholder 5" descr="An illustration explaining how an object is moved using the drag and drop A P I along with code samples. The illustration shows three draggable items, one of which is being dragged and dropped onto a drop zone. The steps to be followed in coding using the drag and drop A P I are as follows. Step 1. Set the i d of the item in the data Transfer object. Program code. In the code, the words in the variable names are merged. Line 1: drag Item, dot, on drag start, equals, function, left parenthesis, e, right parenthesis, left brace. Line 2, indented once: e, dot, data Transfer, dot, set Data, left parenthesis, left double quotation mark, text, right double quotation mark, comma, drag Item, dot, i d, right parenthesis, semicolon. Step 2: When the item moves over drop zone it can be dropped. Program code. In the code, the words in the variable names are merged. Line 1: drop Zone, dot, on drag over, equals, function, left parenthesis, e, right parenthesis, left brace. Line 2, indented once: e, dot, prevent Default, left parenthesis, right parenthesis, semicolon. Step 3: Get the i d of the element to place in the drop zone. Program code. In the code, the words in the variable names are merged. Line 1: drop Zone, dot, on drop, equals, function, left parenthesis, e, right parenthesis, left brace. Line 2, indented once: e, dot, prevent Default, left parenthesis, right parenthesis, semicolon. Line 3, indented once: let, n I D, equals, e, dot, data Transfer, dot, get Data, left parenthesis, left double quotation mark, text, right double quotation mark, right parenthesis, semicolon. Line 4, indented once: drop Zone, dot, append Child, left parenthesis, document, dot, get Element By I d, left parenthesis, n I D, right parenthesis, right parenthesis, semicolon. Line 5: Right brace.">
            <a:extLst>
              <a:ext uri="{FF2B5EF4-FFF2-40B4-BE49-F238E27FC236}">
                <a16:creationId xmlns:a16="http://schemas.microsoft.com/office/drawing/2014/main" id="{EEEFB9F3-69DE-CA4A-9896-7761A3D429D6}"/>
              </a:ext>
            </a:extLst>
          </p:cNvPr>
          <p:cNvPicPr>
            <a:picLocks noGrp="1" noChangeAspect="1"/>
          </p:cNvPicPr>
          <p:nvPr>
            <p:ph type="pic" sz="quarter" idx="10"/>
          </p:nvPr>
        </p:nvPicPr>
        <p:blipFill>
          <a:blip r:embed="rId2"/>
          <a:stretch>
            <a:fillRect/>
          </a:stretch>
        </p:blipFill>
        <p:spPr>
          <a:xfrm>
            <a:off x="731519" y="1619557"/>
            <a:ext cx="8847173" cy="3587158"/>
          </a:xfrm>
        </p:spPr>
      </p:pic>
      <p:sp>
        <p:nvSpPr>
          <p:cNvPr id="4" name="Text Placeholder 3">
            <a:extLst>
              <a:ext uri="{FF2B5EF4-FFF2-40B4-BE49-F238E27FC236}">
                <a16:creationId xmlns:a16="http://schemas.microsoft.com/office/drawing/2014/main" id="{DD99F0C2-93E5-3E4E-8435-A8534EF64C9D}"/>
              </a:ext>
            </a:extLst>
          </p:cNvPr>
          <p:cNvSpPr>
            <a:spLocks noGrp="1"/>
          </p:cNvSpPr>
          <p:nvPr>
            <p:ph type="body" sz="quarter" idx="11"/>
          </p:nvPr>
        </p:nvSpPr>
        <p:spPr>
          <a:xfrm>
            <a:off x="2321169" y="5206715"/>
            <a:ext cx="6646985" cy="672105"/>
          </a:xfrm>
        </p:spPr>
        <p:txBody>
          <a:bodyPr/>
          <a:lstStyle/>
          <a:p>
            <a:r>
              <a:rPr lang="en-US" dirty="0"/>
              <a:t>Figure 10-22 Moving an object using the Drag and Drop API</a:t>
            </a:r>
          </a:p>
        </p:txBody>
      </p:sp>
    </p:spTree>
    <p:extLst>
      <p:ext uri="{BB962C8B-B14F-4D97-AF65-F5344CB8AC3E}">
        <p14:creationId xmlns:p14="http://schemas.microsoft.com/office/powerpoint/2010/main" val="1491737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DE368-8B12-3F4A-BE31-670EE9A9709D}"/>
              </a:ext>
            </a:extLst>
          </p:cNvPr>
          <p:cNvSpPr>
            <a:spLocks noGrp="1"/>
          </p:cNvSpPr>
          <p:nvPr>
            <p:ph type="title"/>
          </p:nvPr>
        </p:nvSpPr>
        <p:spPr/>
        <p:txBody>
          <a:bodyPr/>
          <a:lstStyle/>
          <a:p>
            <a:r>
              <a:rPr lang="en-US" dirty="0"/>
              <a:t>Working with Keyboard Events (1 of 3)</a:t>
            </a:r>
          </a:p>
        </p:txBody>
      </p:sp>
      <p:sp>
        <p:nvSpPr>
          <p:cNvPr id="3" name="Text Placeholder 2">
            <a:extLst>
              <a:ext uri="{FF2B5EF4-FFF2-40B4-BE49-F238E27FC236}">
                <a16:creationId xmlns:a16="http://schemas.microsoft.com/office/drawing/2014/main" id="{3DB01F62-A9F0-BA4B-812D-ADC402529E71}"/>
              </a:ext>
            </a:extLst>
          </p:cNvPr>
          <p:cNvSpPr>
            <a:spLocks noGrp="1"/>
          </p:cNvSpPr>
          <p:nvPr>
            <p:ph type="body" sz="quarter" idx="17"/>
          </p:nvPr>
        </p:nvSpPr>
        <p:spPr/>
        <p:txBody>
          <a:bodyPr/>
          <a:lstStyle/>
          <a:p>
            <a:r>
              <a:rPr lang="en-US" dirty="0"/>
              <a:t>Events fired when a user presses a key on the keyboard, in order:</a:t>
            </a:r>
          </a:p>
          <a:p>
            <a:pPr lvl="1"/>
            <a:r>
              <a:rPr lang="en-US" dirty="0" err="1">
                <a:latin typeface="Courier New" panose="02070309020205020404" pitchFamily="49" charset="0"/>
                <a:cs typeface="Courier New" panose="02070309020205020404" pitchFamily="49" charset="0"/>
              </a:rPr>
              <a:t>keydown</a:t>
            </a:r>
            <a:r>
              <a:rPr lang="en-US" dirty="0"/>
              <a:t>: the key is pressed down</a:t>
            </a:r>
          </a:p>
          <a:p>
            <a:pPr lvl="1"/>
            <a:r>
              <a:rPr lang="en-US" dirty="0">
                <a:latin typeface="Courier New" panose="02070309020205020404" pitchFamily="49" charset="0"/>
                <a:cs typeface="Courier New" panose="02070309020205020404" pitchFamily="49" charset="0"/>
              </a:rPr>
              <a:t>keypress</a:t>
            </a:r>
            <a:r>
              <a:rPr lang="en-US" dirty="0"/>
              <a:t>: a character is created because the key is pressed and released</a:t>
            </a:r>
          </a:p>
          <a:p>
            <a:pPr lvl="1"/>
            <a:r>
              <a:rPr lang="en-US" dirty="0" err="1">
                <a:latin typeface="Courier New" panose="02070309020205020404" pitchFamily="49" charset="0"/>
                <a:cs typeface="Courier New" panose="02070309020205020404" pitchFamily="49" charset="0"/>
              </a:rPr>
              <a:t>keyup</a:t>
            </a:r>
            <a:r>
              <a:rPr lang="en-US" dirty="0"/>
              <a:t>: the key is released</a:t>
            </a:r>
          </a:p>
          <a:p>
            <a:r>
              <a:rPr lang="en-US" dirty="0"/>
              <a:t>Properties accessed to determine which key the user pressed:</a:t>
            </a:r>
          </a:p>
          <a:p>
            <a:pPr lvl="1"/>
            <a:r>
              <a:rPr lang="en-US" dirty="0">
                <a:latin typeface="Courier New" panose="02070309020205020404" pitchFamily="49" charset="0"/>
                <a:cs typeface="Courier New" panose="02070309020205020404" pitchFamily="49" charset="0"/>
              </a:rPr>
              <a:t>code</a:t>
            </a:r>
            <a:r>
              <a:rPr lang="en-US" dirty="0"/>
              <a:t>: returns the name of the key (e.g.,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KeyA</a:t>
            </a:r>
            <a:r>
              <a:rPr lang="en-US" dirty="0">
                <a:latin typeface="Courier New" panose="02070309020205020404" pitchFamily="49" charset="0"/>
                <a:cs typeface="Courier New" panose="02070309020205020404" pitchFamily="49" charset="0"/>
              </a:rPr>
              <a:t>"</a:t>
            </a:r>
            <a:r>
              <a:rPr lang="en-US" dirty="0"/>
              <a:t>)</a:t>
            </a:r>
          </a:p>
          <a:p>
            <a:pPr lvl="1"/>
            <a:r>
              <a:rPr lang="en-US" dirty="0">
                <a:latin typeface="Courier New" panose="02070309020205020404" pitchFamily="49" charset="0"/>
                <a:cs typeface="Courier New" panose="02070309020205020404" pitchFamily="49" charset="0"/>
              </a:rPr>
              <a:t>key</a:t>
            </a:r>
            <a:r>
              <a:rPr lang="en-US" dirty="0"/>
              <a:t>: returns the character generated (e.g., </a:t>
            </a:r>
            <a:r>
              <a:rPr lang="en-US" dirty="0">
                <a:latin typeface="Courier New" panose="02070309020205020404" pitchFamily="49" charset="0"/>
                <a:cs typeface="Courier New" panose="02070309020205020404" pitchFamily="49" charset="0"/>
              </a:rPr>
              <a:t>"a"</a:t>
            </a:r>
            <a:r>
              <a:rPr lang="en-US" dirty="0"/>
              <a:t>)</a:t>
            </a:r>
          </a:p>
          <a:p>
            <a:r>
              <a:rPr lang="en-US" dirty="0"/>
              <a:t>JavaScript supports the </a:t>
            </a:r>
            <a:r>
              <a:rPr lang="en-US" b="1" dirty="0">
                <a:solidFill>
                  <a:srgbClr val="004A78"/>
                </a:solidFill>
              </a:rPr>
              <a:t>modifier keys </a:t>
            </a:r>
            <a:r>
              <a:rPr lang="en-US" dirty="0"/>
              <a:t>Alt, Ctrl, Shift, and Command</a:t>
            </a:r>
          </a:p>
          <a:p>
            <a:pPr lvl="1"/>
            <a:r>
              <a:rPr lang="en-US" dirty="0"/>
              <a:t>The </a:t>
            </a:r>
            <a:r>
              <a:rPr lang="en-US" dirty="0" err="1">
                <a:latin typeface="Courier New" panose="02070309020205020404" pitchFamily="49" charset="0"/>
                <a:cs typeface="Courier New" panose="02070309020205020404" pitchFamily="49" charset="0"/>
              </a:rPr>
              <a:t>altKey</a:t>
            </a:r>
            <a:r>
              <a:rPr lang="en-US" dirty="0"/>
              <a:t>, </a:t>
            </a:r>
            <a:r>
              <a:rPr lang="en-US" dirty="0" err="1">
                <a:latin typeface="Courier New" panose="02070309020205020404" pitchFamily="49" charset="0"/>
                <a:cs typeface="Courier New" panose="02070309020205020404" pitchFamily="49" charset="0"/>
              </a:rPr>
              <a:t>ctrlKey</a:t>
            </a:r>
            <a:r>
              <a:rPr lang="en-US" dirty="0"/>
              <a:t>, </a:t>
            </a:r>
            <a:r>
              <a:rPr lang="en-US" dirty="0" err="1">
                <a:latin typeface="Courier New" panose="02070309020205020404" pitchFamily="49" charset="0"/>
                <a:cs typeface="Courier New" panose="02070309020205020404" pitchFamily="49" charset="0"/>
              </a:rPr>
              <a:t>shiftKey</a:t>
            </a:r>
            <a:r>
              <a:rPr lang="en-US" dirty="0"/>
              <a:t>, and </a:t>
            </a:r>
            <a:r>
              <a:rPr lang="en-US" dirty="0" err="1">
                <a:latin typeface="Courier New" panose="02070309020205020404" pitchFamily="49" charset="0"/>
                <a:cs typeface="Courier New" panose="02070309020205020404" pitchFamily="49" charset="0"/>
              </a:rPr>
              <a:t>metaKey</a:t>
            </a:r>
            <a:r>
              <a:rPr lang="en-US" dirty="0"/>
              <a:t> properties return </a:t>
            </a:r>
            <a:r>
              <a:rPr lang="en-US" dirty="0">
                <a:latin typeface="Courier New" panose="02070309020205020404" pitchFamily="49" charset="0"/>
                <a:cs typeface="Courier New" panose="02070309020205020404" pitchFamily="49" charset="0"/>
              </a:rPr>
              <a:t>true</a:t>
            </a:r>
            <a:r>
              <a:rPr lang="en-US" dirty="0"/>
              <a:t> if the key is depressed during an event</a:t>
            </a:r>
          </a:p>
          <a:p>
            <a:pPr lvl="1"/>
            <a:r>
              <a:rPr lang="en-US" dirty="0"/>
              <a:t>You can combine these properties with pointer events when writing an event handler or listener</a:t>
            </a:r>
          </a:p>
        </p:txBody>
      </p:sp>
    </p:spTree>
    <p:extLst>
      <p:ext uri="{BB962C8B-B14F-4D97-AF65-F5344CB8AC3E}">
        <p14:creationId xmlns:p14="http://schemas.microsoft.com/office/powerpoint/2010/main" val="3738250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4CC9-39B9-404E-9431-3A66098D18E8}"/>
              </a:ext>
            </a:extLst>
          </p:cNvPr>
          <p:cNvSpPr>
            <a:spLocks noGrp="1"/>
          </p:cNvSpPr>
          <p:nvPr>
            <p:ph type="title"/>
          </p:nvPr>
        </p:nvSpPr>
        <p:spPr/>
        <p:txBody>
          <a:bodyPr/>
          <a:lstStyle/>
          <a:p>
            <a:r>
              <a:rPr lang="en-US" dirty="0"/>
              <a:t>Working with Keyboard Events (2 of 3)</a:t>
            </a:r>
          </a:p>
        </p:txBody>
      </p:sp>
      <p:pic>
        <p:nvPicPr>
          <p:cNvPr id="6" name="Picture Placeholder 5" descr="A code block with code for responding to a keyboard event. Program code. In the code, the words in the variable names are merged, and the code contains the following keywords: function, if, else. Line 1: Forward slash, forward slash, Grab a table from the banquet hall to being drag and drop. Line 2: function, grab Table, left parenthesis, e, right parenthesis, left brace. Line 3, indented once: if, left parenthesis, e, dot, shift Key, right parenthesis, left brace. Line 4, indented twice: Forward slash, forward slash, Remove the table from the room. Line 5, indented twice: e, dot, target, dot, parent Element, dot, remove Child, left parenthesis, e, dot, target, right parenthesis, semicolon. Line 6, indented twice: count Seats, left parenthesis, right parenthesis, semicolon. Line 7, indented once: Right brace, else, left brace. Line 8, indented twice: starting X, equals, e, dot, client X, semicolon. Line 9, indented twice: starting Y, equals, e, dot, client Y, semicolon. Line 10, indented twice: e, dot, target, dot, style, dot, touch Action, equals, left double quotation mark, none, right double quotation mark, semicolon. Line 11, indented twice: z Index Counter, plus, plus, semicolon. Line 12, indented twice: e, dot, target, dot, style, z Index, equals, z Index Counter, semicolon. Line 13: Blank. Line 14, indented twice: table X, equals, e, dot, target, dot, offset Left, semicolon. Line 15, indented twice: table Y, equals, e, dot, target, dot, offset Top, semicolon. Line 16: Blank. Line 17, indented twice: e, dot, target, dot, add Event Listener, left parenthesis, left double quotation mark, pointer move, right double quotation mark, comma, move Table, right parenthesis, semicolon. Line 18, indented twice: e, dot, target, dot, add Event Listener, left parenthesis, left double quotation mark, pointer up, right double quotation mark, comma, drop Table, right parenthesis, semicolon. Line 19, indented once: Right brace. Line 20: Right brace. In the above code, in lines 3 to 6, if the Shift key is pressed down, the table is removed and the guest count is updated. In lines 7 to 19, the remaining code is placed within an else command block.">
            <a:extLst>
              <a:ext uri="{FF2B5EF4-FFF2-40B4-BE49-F238E27FC236}">
                <a16:creationId xmlns:a16="http://schemas.microsoft.com/office/drawing/2014/main" id="{4D1D7E26-1361-754C-ACB8-26D5241451CC}"/>
              </a:ext>
            </a:extLst>
          </p:cNvPr>
          <p:cNvPicPr>
            <a:picLocks noGrp="1" noChangeAspect="1"/>
          </p:cNvPicPr>
          <p:nvPr>
            <p:ph type="pic" sz="quarter" idx="10"/>
          </p:nvPr>
        </p:nvPicPr>
        <p:blipFill>
          <a:blip r:embed="rId2"/>
          <a:stretch>
            <a:fillRect/>
          </a:stretch>
        </p:blipFill>
        <p:spPr>
          <a:xfrm>
            <a:off x="731520" y="1619557"/>
            <a:ext cx="7380514" cy="3581720"/>
          </a:xfrm>
        </p:spPr>
      </p:pic>
      <p:sp>
        <p:nvSpPr>
          <p:cNvPr id="4" name="Text Placeholder 3">
            <a:extLst>
              <a:ext uri="{FF2B5EF4-FFF2-40B4-BE49-F238E27FC236}">
                <a16:creationId xmlns:a16="http://schemas.microsoft.com/office/drawing/2014/main" id="{9A47C704-8C6D-494E-A750-E5410CDFBC32}"/>
              </a:ext>
            </a:extLst>
          </p:cNvPr>
          <p:cNvSpPr>
            <a:spLocks noGrp="1"/>
          </p:cNvSpPr>
          <p:nvPr>
            <p:ph type="body" sz="quarter" idx="11"/>
          </p:nvPr>
        </p:nvSpPr>
        <p:spPr>
          <a:xfrm>
            <a:off x="2189284" y="5486400"/>
            <a:ext cx="5574323" cy="392420"/>
          </a:xfrm>
        </p:spPr>
        <p:txBody>
          <a:bodyPr/>
          <a:lstStyle/>
          <a:p>
            <a:r>
              <a:rPr lang="en-US" dirty="0"/>
              <a:t>Figure 10-25 Responding to a keyboard event</a:t>
            </a:r>
          </a:p>
        </p:txBody>
      </p:sp>
    </p:spTree>
    <p:extLst>
      <p:ext uri="{BB962C8B-B14F-4D97-AF65-F5344CB8AC3E}">
        <p14:creationId xmlns:p14="http://schemas.microsoft.com/office/powerpoint/2010/main" val="3221777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4A0B-43D8-C44F-9C44-B512E38BE30D}"/>
              </a:ext>
            </a:extLst>
          </p:cNvPr>
          <p:cNvSpPr>
            <a:spLocks noGrp="1"/>
          </p:cNvSpPr>
          <p:nvPr>
            <p:ph type="title"/>
          </p:nvPr>
        </p:nvSpPr>
        <p:spPr/>
        <p:txBody>
          <a:bodyPr/>
          <a:lstStyle/>
          <a:p>
            <a:r>
              <a:rPr lang="en-US" dirty="0"/>
              <a:t>Working with Keyboard Events (3 of 3)</a:t>
            </a:r>
          </a:p>
        </p:txBody>
      </p:sp>
      <p:sp>
        <p:nvSpPr>
          <p:cNvPr id="3" name="Text Placeholder 2">
            <a:extLst>
              <a:ext uri="{FF2B5EF4-FFF2-40B4-BE49-F238E27FC236}">
                <a16:creationId xmlns:a16="http://schemas.microsoft.com/office/drawing/2014/main" id="{B495413A-C4FC-F140-983E-CE4CBB26553F}"/>
              </a:ext>
            </a:extLst>
          </p:cNvPr>
          <p:cNvSpPr>
            <a:spLocks noGrp="1"/>
          </p:cNvSpPr>
          <p:nvPr>
            <p:ph type="body" sz="quarter" idx="17"/>
          </p:nvPr>
        </p:nvSpPr>
        <p:spPr/>
        <p:txBody>
          <a:bodyPr/>
          <a:lstStyle/>
          <a:p>
            <a:r>
              <a:rPr lang="en-US" dirty="0"/>
              <a:t>Making drag and drop user-friendly</a:t>
            </a:r>
          </a:p>
          <a:p>
            <a:pPr lvl="1"/>
            <a:r>
              <a:rPr lang="en-US" dirty="0"/>
              <a:t>Create visual cues for objects that are draggable</a:t>
            </a:r>
          </a:p>
          <a:p>
            <a:pPr lvl="1"/>
            <a:r>
              <a:rPr lang="en-US" dirty="0"/>
              <a:t>During the drag, choose a cursor style that reflects the action</a:t>
            </a:r>
          </a:p>
          <a:p>
            <a:pPr lvl="1"/>
            <a:r>
              <a:rPr lang="en-US" dirty="0"/>
              <a:t>Provide visual clues for the drop zones</a:t>
            </a:r>
          </a:p>
          <a:p>
            <a:pPr lvl="1"/>
            <a:r>
              <a:rPr lang="en-US" dirty="0"/>
              <a:t>Enable dropped items to "snap to" a point when the object is close</a:t>
            </a:r>
          </a:p>
          <a:p>
            <a:pPr lvl="1"/>
            <a:r>
              <a:rPr lang="en-US" dirty="0"/>
              <a:t>Provide touchscreen users with at least one square centimeter of space for grabbing an item</a:t>
            </a:r>
          </a:p>
          <a:p>
            <a:pPr lvl="1"/>
            <a:r>
              <a:rPr lang="en-US" dirty="0"/>
              <a:t>To increase accessibility, enable keyboard events and provide messages to screen readers</a:t>
            </a:r>
          </a:p>
        </p:txBody>
      </p:sp>
    </p:spTree>
    <p:extLst>
      <p:ext uri="{BB962C8B-B14F-4D97-AF65-F5344CB8AC3E}">
        <p14:creationId xmlns:p14="http://schemas.microsoft.com/office/powerpoint/2010/main" val="2126522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B52B-432C-7646-B00C-EFCA07662C02}"/>
              </a:ext>
            </a:extLst>
          </p:cNvPr>
          <p:cNvSpPr>
            <a:spLocks noGrp="1"/>
          </p:cNvSpPr>
          <p:nvPr>
            <p:ph type="title"/>
          </p:nvPr>
        </p:nvSpPr>
        <p:spPr/>
        <p:txBody>
          <a:bodyPr/>
          <a:lstStyle/>
          <a:p>
            <a:r>
              <a:rPr lang="en-US" dirty="0"/>
              <a:t>Creating an Interactive Map (1 of 9)</a:t>
            </a:r>
          </a:p>
        </p:txBody>
      </p:sp>
      <p:sp>
        <p:nvSpPr>
          <p:cNvPr id="3" name="Text Placeholder 2">
            <a:extLst>
              <a:ext uri="{FF2B5EF4-FFF2-40B4-BE49-F238E27FC236}">
                <a16:creationId xmlns:a16="http://schemas.microsoft.com/office/drawing/2014/main" id="{21AE2A89-ECD1-234D-A901-8EDEAC27216D}"/>
              </a:ext>
            </a:extLst>
          </p:cNvPr>
          <p:cNvSpPr>
            <a:spLocks noGrp="1"/>
          </p:cNvSpPr>
          <p:nvPr>
            <p:ph type="body" sz="quarter" idx="17"/>
          </p:nvPr>
        </p:nvSpPr>
        <p:spPr/>
        <p:txBody>
          <a:bodyPr/>
          <a:lstStyle/>
          <a:p>
            <a:r>
              <a:rPr lang="en-US" dirty="0"/>
              <a:t>Getting started with the Google Maps API</a:t>
            </a:r>
          </a:p>
          <a:p>
            <a:pPr lvl="1"/>
            <a:r>
              <a:rPr lang="en-US" dirty="0"/>
              <a:t>The popular </a:t>
            </a:r>
            <a:r>
              <a:rPr lang="en-US" b="1" dirty="0">
                <a:solidFill>
                  <a:srgbClr val="004A78"/>
                </a:solidFill>
              </a:rPr>
              <a:t>Google Maps API </a:t>
            </a:r>
            <a:r>
              <a:rPr lang="en-US" dirty="0"/>
              <a:t>allows developers to add maps augmented with pins or show travel routes between locations</a:t>
            </a:r>
          </a:p>
          <a:p>
            <a:pPr lvl="1"/>
            <a:r>
              <a:rPr lang="en-US" dirty="0"/>
              <a:t>To use this API, you must set up a billing account with Google Cloud (which comes with $200/month free usage), create and enable a project, and obtain an API key through their website</a:t>
            </a:r>
          </a:p>
          <a:p>
            <a:pPr lvl="1"/>
            <a:r>
              <a:rPr lang="en-US" b="1" dirty="0">
                <a:solidFill>
                  <a:srgbClr val="004A78"/>
                </a:solidFill>
              </a:rPr>
              <a:t>API key</a:t>
            </a:r>
            <a:r>
              <a:rPr lang="en-US" dirty="0"/>
              <a:t>: a string of characters passed from your application to an API platform, verifying you are the owner of an account and project that has access to the tools built into the API</a:t>
            </a:r>
          </a:p>
          <a:p>
            <a:pPr lvl="1"/>
            <a:r>
              <a:rPr lang="en-US" dirty="0"/>
              <a:t>HTML </a:t>
            </a:r>
            <a:r>
              <a:rPr lang="en-US" dirty="0">
                <a:latin typeface="Courier New" panose="02070309020205020404" pitchFamily="49" charset="0"/>
                <a:cs typeface="Courier New" panose="02070309020205020404" pitchFamily="49" charset="0"/>
              </a:rPr>
              <a:t>script</a:t>
            </a:r>
            <a:r>
              <a:rPr lang="en-US" dirty="0"/>
              <a:t> element that makes the Google Maps API accessible to a website:</a:t>
            </a:r>
            <a:br>
              <a:rPr lang="en-US" dirty="0"/>
            </a:br>
            <a:r>
              <a:rPr lang="en-US" dirty="0">
                <a:latin typeface="Courier New" panose="02070309020205020404" pitchFamily="49" charset="0"/>
                <a:cs typeface="Courier New" panose="02070309020205020404" pitchFamily="49" charset="0"/>
              </a:rPr>
              <a:t>&lt;script </a:t>
            </a:r>
            <a:r>
              <a:rPr lang="en-US" dirty="0" err="1">
                <a:latin typeface="Courier New" panose="02070309020205020404" pitchFamily="49" charset="0"/>
                <a:cs typeface="Courier New" panose="02070309020205020404" pitchFamily="49" charset="0"/>
              </a:rPr>
              <a:t>src</a:t>
            </a:r>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maps.googleapis.com</a:t>
            </a:r>
            <a:r>
              <a:rPr lang="en-US" dirty="0">
                <a:latin typeface="Courier New" panose="02070309020205020404" pitchFamily="49" charset="0"/>
                <a:cs typeface="Courier New" panose="02070309020205020404" pitchFamily="49" charset="0"/>
              </a:rPr>
              <a:t>/maps/</a:t>
            </a:r>
            <a:r>
              <a:rPr lang="en-US" dirty="0" err="1">
                <a:latin typeface="Courier New" panose="02070309020205020404" pitchFamily="49" charset="0"/>
                <a:cs typeface="Courier New" panose="02070309020205020404" pitchFamily="49" charset="0"/>
              </a:rPr>
              <a:t>api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js?key</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keyID</a:t>
            </a:r>
            <a:r>
              <a:rPr lang="en-US" dirty="0" err="1">
                <a:latin typeface="Courier New" panose="02070309020205020404" pitchFamily="49" charset="0"/>
                <a:cs typeface="Courier New" panose="02070309020205020404" pitchFamily="49" charset="0"/>
              </a:rPr>
              <a:t>&amp;callback</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"&gt; &lt;/script&gt;</a:t>
            </a:r>
          </a:p>
          <a:p>
            <a:pPr lvl="2"/>
            <a:r>
              <a:rPr lang="en-US" i="1" dirty="0" err="1">
                <a:latin typeface="Courier New" panose="02070309020205020404" pitchFamily="49" charset="0"/>
                <a:cs typeface="Courier New" panose="02070309020205020404" pitchFamily="49" charset="0"/>
              </a:rPr>
              <a:t>keyID</a:t>
            </a:r>
            <a:r>
              <a:rPr lang="en-US" dirty="0"/>
              <a:t> is your API key for this project</a:t>
            </a:r>
          </a:p>
          <a:p>
            <a:pPr lvl="2"/>
            <a:r>
              <a:rPr lang="en-US" i="1" dirty="0">
                <a:latin typeface="Courier New" panose="02070309020205020404" pitchFamily="49" charset="0"/>
                <a:cs typeface="Courier New" panose="02070309020205020404" pitchFamily="49" charset="0"/>
              </a:rPr>
              <a:t>function</a:t>
            </a:r>
            <a:r>
              <a:rPr lang="en-US" dirty="0"/>
              <a:t> is a callback function called by the API to generate a map</a:t>
            </a:r>
          </a:p>
        </p:txBody>
      </p:sp>
    </p:spTree>
    <p:extLst>
      <p:ext uri="{BB962C8B-B14F-4D97-AF65-F5344CB8AC3E}">
        <p14:creationId xmlns:p14="http://schemas.microsoft.com/office/powerpoint/2010/main" val="1327085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AE24-81F1-6E42-9568-EE98603DCC6F}"/>
              </a:ext>
            </a:extLst>
          </p:cNvPr>
          <p:cNvSpPr>
            <a:spLocks noGrp="1"/>
          </p:cNvSpPr>
          <p:nvPr>
            <p:ph type="title"/>
          </p:nvPr>
        </p:nvSpPr>
        <p:spPr/>
        <p:txBody>
          <a:bodyPr/>
          <a:lstStyle/>
          <a:p>
            <a:r>
              <a:rPr lang="en-US" dirty="0"/>
              <a:t>Creating an Interactive Map (2 of 9)</a:t>
            </a:r>
          </a:p>
        </p:txBody>
      </p:sp>
      <p:pic>
        <p:nvPicPr>
          <p:cNvPr id="7" name="Picture Placeholder 6" descr="A code block showing how to link to the Google Maps A P I. The following code block is shown. Program code. In the code, the words in the variable names are merged, and the code contains the following keywords: script, defer, head. Line 1, indented once: Left single angle bracket, script, s r c, equals, left double quotation mark, j s 10 b, dot, j s, right double quotation mark, defer, right single angle bracket, left single angle bracket, forward slash, script, right single angle bracket. Line 2, indented once: left single angle bracket, defer. Line 3, indented once: s r c, equals, left double quotation mark, h t t p s, colon, double slash, maps, dot, google a p i s, dot, com, forward slash, maps, forward slash, a p i, forward slash, j s, question mark, key, equals, key I D, ampersand, callback, equals, init Map, right double quotation mark, right single angle bracket. Line 4, indented once: Left single angle bracket, forward slash, script, right single angle bracket. Line 5: Blank. Line 6, Left single angle bracket, forward slash, head, right single angle bracket. In line 3 of the above code, the Google Maps A P I key is pasted where key i d is mentioned. In this line, init Map is the call back function to create and display the map.">
            <a:extLst>
              <a:ext uri="{FF2B5EF4-FFF2-40B4-BE49-F238E27FC236}">
                <a16:creationId xmlns:a16="http://schemas.microsoft.com/office/drawing/2014/main" id="{2D9A9637-5443-BD43-8ED5-D813FB3BA001}"/>
              </a:ext>
            </a:extLst>
          </p:cNvPr>
          <p:cNvPicPr>
            <a:picLocks noGrp="1" noChangeAspect="1"/>
          </p:cNvPicPr>
          <p:nvPr>
            <p:ph type="pic" sz="quarter" idx="10"/>
          </p:nvPr>
        </p:nvPicPr>
        <p:blipFill>
          <a:blip r:embed="rId2"/>
          <a:stretch>
            <a:fillRect/>
          </a:stretch>
        </p:blipFill>
        <p:spPr>
          <a:xfrm>
            <a:off x="731519" y="1619556"/>
            <a:ext cx="10750951" cy="1959667"/>
          </a:xfrm>
        </p:spPr>
      </p:pic>
      <p:sp>
        <p:nvSpPr>
          <p:cNvPr id="5" name="Text Placeholder 4">
            <a:extLst>
              <a:ext uri="{FF2B5EF4-FFF2-40B4-BE49-F238E27FC236}">
                <a16:creationId xmlns:a16="http://schemas.microsoft.com/office/drawing/2014/main" id="{3EBD4C6B-CDF7-8B42-B9CF-3B5B2F9A3DE0}"/>
              </a:ext>
            </a:extLst>
          </p:cNvPr>
          <p:cNvSpPr>
            <a:spLocks noGrp="1"/>
          </p:cNvSpPr>
          <p:nvPr>
            <p:ph type="body" sz="quarter" idx="11"/>
          </p:nvPr>
        </p:nvSpPr>
        <p:spPr>
          <a:xfrm>
            <a:off x="3666391" y="4637315"/>
            <a:ext cx="5169877" cy="1241506"/>
          </a:xfrm>
        </p:spPr>
        <p:txBody>
          <a:bodyPr/>
          <a:lstStyle/>
          <a:p>
            <a:r>
              <a:rPr lang="en-US" dirty="0"/>
              <a:t>Figure 10-26 Linking to the Google Maps API</a:t>
            </a:r>
          </a:p>
        </p:txBody>
      </p:sp>
    </p:spTree>
    <p:extLst>
      <p:ext uri="{BB962C8B-B14F-4D97-AF65-F5344CB8AC3E}">
        <p14:creationId xmlns:p14="http://schemas.microsoft.com/office/powerpoint/2010/main" val="2517599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EBA4-20A5-6442-8626-A74A2F1E345B}"/>
              </a:ext>
            </a:extLst>
          </p:cNvPr>
          <p:cNvSpPr>
            <a:spLocks noGrp="1"/>
          </p:cNvSpPr>
          <p:nvPr>
            <p:ph type="title"/>
          </p:nvPr>
        </p:nvSpPr>
        <p:spPr/>
        <p:txBody>
          <a:bodyPr/>
          <a:lstStyle/>
          <a:p>
            <a:r>
              <a:rPr lang="en-US" dirty="0"/>
              <a:t>Working with Events as Objects (1 of 6)</a:t>
            </a:r>
          </a:p>
        </p:txBody>
      </p:sp>
      <p:sp>
        <p:nvSpPr>
          <p:cNvPr id="3" name="Text Placeholder 2">
            <a:extLst>
              <a:ext uri="{FF2B5EF4-FFF2-40B4-BE49-F238E27FC236}">
                <a16:creationId xmlns:a16="http://schemas.microsoft.com/office/drawing/2014/main" id="{1A971B55-554E-6440-A886-04468E5E3A4C}"/>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Event</a:t>
            </a:r>
            <a:r>
              <a:rPr lang="en-US" dirty="0"/>
              <a:t> object</a:t>
            </a:r>
          </a:p>
          <a:p>
            <a:pPr lvl="1"/>
            <a:r>
              <a:rPr lang="en-US" dirty="0"/>
              <a:t>All user interactions create events, and these events are a type of object that contains information about the event occurring within the web page or browser</a:t>
            </a:r>
          </a:p>
          <a:p>
            <a:pPr lvl="1"/>
            <a:r>
              <a:rPr lang="en-US" dirty="0"/>
              <a:t>The event object is passed as a parameter of the function managing the event, e.g.:</a:t>
            </a:r>
            <a:br>
              <a:rPr lang="en-US" dirty="0"/>
            </a:br>
            <a:r>
              <a:rPr lang="en-US" dirty="0" err="1">
                <a:latin typeface="Courier New" panose="02070309020205020404" pitchFamily="49" charset="0"/>
                <a:cs typeface="Courier New" panose="02070309020205020404" pitchFamily="49" charset="0"/>
              </a:rPr>
              <a:t>myButton.onclick</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userClick</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userClick</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event</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commands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Sample code that names the event object </a:t>
            </a:r>
            <a:r>
              <a:rPr lang="en-US" dirty="0">
                <a:latin typeface="Courier New" panose="02070309020205020404" pitchFamily="49" charset="0"/>
                <a:cs typeface="Courier New" panose="02070309020205020404" pitchFamily="49" charset="0"/>
              </a:rPr>
              <a:t>e</a:t>
            </a:r>
            <a:r>
              <a:rPr lang="en-US" dirty="0"/>
              <a:t> and uses its </a:t>
            </a:r>
            <a:r>
              <a:rPr lang="en-US" dirty="0">
                <a:latin typeface="Courier New" panose="02070309020205020404" pitchFamily="49" charset="0"/>
                <a:cs typeface="Courier New" panose="02070309020205020404" pitchFamily="49" charset="0"/>
              </a:rPr>
              <a:t>button</a:t>
            </a:r>
            <a:r>
              <a:rPr lang="en-US" dirty="0"/>
              <a:t> property:</a:t>
            </a:r>
            <a:br>
              <a:rPr lang="en-US" dirty="0"/>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userClick</a:t>
            </a:r>
            <a:r>
              <a:rPr lang="en-US" dirty="0">
                <a:latin typeface="Courier New" panose="02070309020205020404" pitchFamily="49" charset="0"/>
                <a:cs typeface="Courier New" panose="02070309020205020404" pitchFamily="49" charset="0"/>
              </a:rPr>
              <a:t>(e)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("The " + </a:t>
            </a:r>
            <a:r>
              <a:rPr lang="en-US" dirty="0" err="1">
                <a:latin typeface="Courier New" panose="02070309020205020404" pitchFamily="49" charset="0"/>
                <a:cs typeface="Courier New" panose="02070309020205020404" pitchFamily="49" charset="0"/>
              </a:rPr>
              <a:t>e.button</a:t>
            </a:r>
            <a:r>
              <a:rPr lang="en-US" dirty="0">
                <a:latin typeface="Courier New" panose="02070309020205020404" pitchFamily="49" charset="0"/>
                <a:cs typeface="Courier New" panose="02070309020205020404" pitchFamily="49" charset="0"/>
              </a:rPr>
              <a:t> + " button was clicked.");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51217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AE24-81F1-6E42-9568-EE98603DCC6F}"/>
              </a:ext>
            </a:extLst>
          </p:cNvPr>
          <p:cNvSpPr>
            <a:spLocks noGrp="1"/>
          </p:cNvSpPr>
          <p:nvPr>
            <p:ph type="title"/>
          </p:nvPr>
        </p:nvSpPr>
        <p:spPr/>
        <p:txBody>
          <a:bodyPr/>
          <a:lstStyle/>
          <a:p>
            <a:r>
              <a:rPr lang="en-US" dirty="0"/>
              <a:t>Creating an Interactive Map (3 of 9)</a:t>
            </a:r>
          </a:p>
        </p:txBody>
      </p:sp>
      <p:sp>
        <p:nvSpPr>
          <p:cNvPr id="3" name="Text Placeholder 2">
            <a:extLst>
              <a:ext uri="{FF2B5EF4-FFF2-40B4-BE49-F238E27FC236}">
                <a16:creationId xmlns:a16="http://schemas.microsoft.com/office/drawing/2014/main" id="{1D9EA983-DA7A-0B4F-A692-2AF51FE6A924}"/>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map</a:t>
            </a:r>
            <a:r>
              <a:rPr lang="en-US" dirty="0"/>
              <a:t> object</a:t>
            </a:r>
          </a:p>
          <a:p>
            <a:pPr lvl="1"/>
            <a:r>
              <a:rPr lang="en-US" dirty="0"/>
              <a:t>Syntax to create a </a:t>
            </a:r>
            <a:r>
              <a:rPr lang="en-US" dirty="0">
                <a:latin typeface="Courier New" panose="02070309020205020404" pitchFamily="49" charset="0"/>
                <a:cs typeface="Courier New" panose="02070309020205020404" pitchFamily="49" charset="0"/>
              </a:rPr>
              <a:t>map</a:t>
            </a:r>
            <a:r>
              <a:rPr lang="en-US" dirty="0"/>
              <a:t> object using its new object constructor:</a:t>
            </a:r>
            <a:br>
              <a:rPr lang="en-US" dirty="0"/>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map</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google.maps.Map</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element</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mapOpt</a:t>
            </a:r>
            <a:r>
              <a:rPr lang="en-US" dirty="0">
                <a:latin typeface="Courier New" panose="02070309020205020404" pitchFamily="49" charset="0"/>
                <a:cs typeface="Courier New" panose="02070309020205020404" pitchFamily="49" charset="0"/>
              </a:rPr>
              <a:t>);</a:t>
            </a:r>
          </a:p>
          <a:p>
            <a:pPr lvl="2"/>
            <a:r>
              <a:rPr lang="en-US" i="1" dirty="0">
                <a:latin typeface="Courier New" panose="02070309020205020404" pitchFamily="49" charset="0"/>
                <a:cs typeface="Courier New" panose="02070309020205020404" pitchFamily="49" charset="0"/>
              </a:rPr>
              <a:t>map</a:t>
            </a:r>
            <a:r>
              <a:rPr lang="en-US" dirty="0"/>
              <a:t> is the variable name for the map and </a:t>
            </a:r>
            <a:r>
              <a:rPr lang="en-US" i="1" dirty="0">
                <a:latin typeface="Courier New" panose="02070309020205020404" pitchFamily="49" charset="0"/>
                <a:cs typeface="Courier New" panose="02070309020205020404" pitchFamily="49" charset="0"/>
              </a:rPr>
              <a:t>element</a:t>
            </a:r>
            <a:r>
              <a:rPr lang="en-US" dirty="0"/>
              <a:t> references a page element in which the map is displayed</a:t>
            </a:r>
            <a:br>
              <a:rPr lang="en-US" dirty="0"/>
            </a:br>
            <a:endParaRPr lang="en-US" dirty="0"/>
          </a:p>
          <a:p>
            <a:pPr lvl="2"/>
            <a:r>
              <a:rPr lang="en-US" dirty="0"/>
              <a:t>Syntax for </a:t>
            </a:r>
            <a:r>
              <a:rPr lang="en-US" i="1" dirty="0" err="1">
                <a:latin typeface="Courier New" panose="02070309020205020404" pitchFamily="49" charset="0"/>
                <a:cs typeface="Courier New" panose="02070309020205020404" pitchFamily="49" charset="0"/>
              </a:rPr>
              <a:t>mapOpt</a:t>
            </a:r>
            <a:r>
              <a:rPr lang="en-US" dirty="0"/>
              <a:t> object literal:</a:t>
            </a:r>
            <a:br>
              <a:rPr lang="en-US" dirty="0"/>
            </a:br>
            <a:r>
              <a:rPr lang="en-US" dirty="0" err="1">
                <a:latin typeface="Courier New" panose="02070309020205020404" pitchFamily="49" charset="0"/>
                <a:cs typeface="Courier New" panose="02070309020205020404" pitchFamily="49" charset="0"/>
              </a:rPr>
              <a:t>mapOpt</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zoom: </a:t>
            </a:r>
            <a:r>
              <a:rPr lang="en-US" i="1" dirty="0" err="1">
                <a:latin typeface="Courier New" panose="02070309020205020404" pitchFamily="49" charset="0"/>
                <a:cs typeface="Courier New" panose="02070309020205020404" pitchFamily="49" charset="0"/>
              </a:rPr>
              <a:t>zoomValue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center: </a:t>
            </a:r>
            <a:r>
              <a:rPr lang="en-US" i="1" dirty="0" err="1">
                <a:latin typeface="Courier New" panose="02070309020205020404" pitchFamily="49" charset="0"/>
                <a:cs typeface="Courier New" panose="02070309020205020404" pitchFamily="49" charset="0"/>
              </a:rPr>
              <a:t>LatLng</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other map properties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2"/>
            <a:r>
              <a:rPr lang="en-US" i="1" dirty="0" err="1">
                <a:latin typeface="Courier New" panose="02070309020205020404" pitchFamily="49" charset="0"/>
                <a:cs typeface="Courier New" panose="02070309020205020404" pitchFamily="49" charset="0"/>
              </a:rPr>
              <a:t>zoomValue</a:t>
            </a:r>
            <a:r>
              <a:rPr lang="en-US" dirty="0"/>
              <a:t> ranges from 0 to 20</a:t>
            </a:r>
          </a:p>
          <a:p>
            <a:pPr lvl="2"/>
            <a:r>
              <a:rPr lang="en-US" dirty="0"/>
              <a:t>Syntax for </a:t>
            </a:r>
            <a:r>
              <a:rPr lang="en-US" i="1" dirty="0" err="1">
                <a:latin typeface="Courier New" panose="02070309020205020404" pitchFamily="49" charset="0"/>
                <a:cs typeface="Courier New" panose="02070309020205020404" pitchFamily="49" charset="0"/>
              </a:rPr>
              <a:t>LatLng</a:t>
            </a:r>
            <a:r>
              <a:rPr lang="en-US" dirty="0"/>
              <a:t> object literal: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lat</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latitude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lng</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longitude</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791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AE24-81F1-6E42-9568-EE98603DCC6F}"/>
              </a:ext>
            </a:extLst>
          </p:cNvPr>
          <p:cNvSpPr>
            <a:spLocks noGrp="1"/>
          </p:cNvSpPr>
          <p:nvPr>
            <p:ph type="title"/>
          </p:nvPr>
        </p:nvSpPr>
        <p:spPr/>
        <p:txBody>
          <a:bodyPr/>
          <a:lstStyle/>
          <a:p>
            <a:r>
              <a:rPr lang="en-US" dirty="0"/>
              <a:t>Creating an Interactive Map (4 of 9)</a:t>
            </a:r>
          </a:p>
        </p:txBody>
      </p:sp>
      <p:sp>
        <p:nvSpPr>
          <p:cNvPr id="3" name="Text Placeholder 2">
            <a:extLst>
              <a:ext uri="{FF2B5EF4-FFF2-40B4-BE49-F238E27FC236}">
                <a16:creationId xmlns:a16="http://schemas.microsoft.com/office/drawing/2014/main" id="{1D9EA983-DA7A-0B4F-A692-2AF51FE6A924}"/>
              </a:ext>
            </a:extLst>
          </p:cNvPr>
          <p:cNvSpPr>
            <a:spLocks noGrp="1"/>
          </p:cNvSpPr>
          <p:nvPr>
            <p:ph type="body" sz="quarter" idx="17"/>
          </p:nvPr>
        </p:nvSpPr>
        <p:spPr/>
        <p:txBody>
          <a:bodyPr>
            <a:normAutofit/>
          </a:bodyPr>
          <a:lstStyle/>
          <a:p>
            <a:r>
              <a:rPr lang="en-US" dirty="0"/>
              <a:t>The </a:t>
            </a:r>
            <a:r>
              <a:rPr lang="en-US" dirty="0">
                <a:latin typeface="Courier New" panose="02070309020205020404" pitchFamily="49" charset="0"/>
                <a:cs typeface="Courier New" panose="02070309020205020404" pitchFamily="49" charset="0"/>
              </a:rPr>
              <a:t>map</a:t>
            </a:r>
            <a:r>
              <a:rPr lang="en-US" dirty="0"/>
              <a:t> object (continued)</a:t>
            </a:r>
          </a:p>
          <a:p>
            <a:pPr lvl="1"/>
            <a:r>
              <a:rPr lang="en-US" dirty="0"/>
              <a:t>Syntax to change the coordinates using the </a:t>
            </a:r>
            <a:r>
              <a:rPr lang="en-US" dirty="0">
                <a:latin typeface="Courier New" panose="02070309020205020404" pitchFamily="49" charset="0"/>
                <a:cs typeface="Courier New" panose="02070309020205020404" pitchFamily="49" charset="0"/>
              </a:rPr>
              <a:t>map</a:t>
            </a:r>
            <a:r>
              <a:rPr lang="en-US" dirty="0"/>
              <a:t> object's </a:t>
            </a:r>
            <a:r>
              <a:rPr lang="en-US" dirty="0" err="1">
                <a:latin typeface="Courier New" panose="02070309020205020404" pitchFamily="49" charset="0"/>
                <a:cs typeface="Courier New" panose="02070309020205020404" pitchFamily="49" charset="0"/>
              </a:rPr>
              <a:t>LatLng</a:t>
            </a:r>
            <a:r>
              <a:rPr lang="en-US" dirty="0">
                <a:latin typeface="Courier New" panose="02070309020205020404" pitchFamily="49" charset="0"/>
                <a:cs typeface="Courier New" panose="02070309020205020404" pitchFamily="49" charset="0"/>
              </a:rPr>
              <a:t>()</a:t>
            </a:r>
            <a:r>
              <a:rPr lang="en-US" dirty="0"/>
              <a:t> method (both must be replaced):</a:t>
            </a:r>
            <a:br>
              <a:rPr lang="en-US" dirty="0"/>
            </a:br>
            <a:r>
              <a:rPr lang="en-US" dirty="0">
                <a:latin typeface="Courier New" panose="02070309020205020404" pitchFamily="49" charset="0"/>
                <a:cs typeface="Courier New" panose="02070309020205020404" pitchFamily="49" charset="0"/>
              </a:rPr>
              <a:t>new </a:t>
            </a:r>
            <a:r>
              <a:rPr lang="en-US" dirty="0" err="1">
                <a:latin typeface="Courier New" panose="02070309020205020404" pitchFamily="49" charset="0"/>
                <a:cs typeface="Courier New" panose="02070309020205020404" pitchFamily="49" charset="0"/>
              </a:rPr>
              <a:t>google.maps.LatLng</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latitude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longitude</a:t>
            </a:r>
            <a:r>
              <a:rPr lang="en-US" dirty="0">
                <a:latin typeface="Courier New" panose="02070309020205020404" pitchFamily="49" charset="0"/>
                <a:cs typeface="Courier New" panose="02070309020205020404" pitchFamily="49" charset="0"/>
              </a:rPr>
              <a:t>)</a:t>
            </a:r>
            <a:br>
              <a:rPr lang="en-US" dirty="0"/>
            </a:br>
            <a:endParaRPr lang="en-US" dirty="0"/>
          </a:p>
          <a:p>
            <a:pPr lvl="1"/>
            <a:r>
              <a:rPr lang="en-US" dirty="0"/>
              <a:t>Sample call to the constructor to create a Google Map without map controls for street view, map type, and full-screen view:</a:t>
            </a:r>
            <a:br>
              <a:rPr lang="en-US" dirty="0"/>
            </a:br>
            <a:r>
              <a:rPr lang="en-US" dirty="0">
                <a:latin typeface="Courier New" panose="02070309020205020404" pitchFamily="49" charset="0"/>
                <a:cs typeface="Courier New" panose="02070309020205020404" pitchFamily="49" charset="0"/>
              </a:rPr>
              <a:t>let map = new </a:t>
            </a:r>
            <a:r>
              <a:rPr lang="en-US" dirty="0" err="1">
                <a:latin typeface="Courier New" panose="02070309020205020404" pitchFamily="49" charset="0"/>
                <a:cs typeface="Courier New" panose="02070309020205020404" pitchFamily="49" charset="0"/>
              </a:rPr>
              <a:t>google.maps.Map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elem</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zoom: 11,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center: { </a:t>
            </a:r>
            <a:r>
              <a:rPr lang="en-US" dirty="0" err="1">
                <a:latin typeface="Courier New" panose="02070309020205020404" pitchFamily="49" charset="0"/>
                <a:cs typeface="Courier New" panose="02070309020205020404" pitchFamily="49" charset="0"/>
              </a:rPr>
              <a:t>lat</a:t>
            </a:r>
            <a:r>
              <a:rPr lang="en-US" dirty="0">
                <a:latin typeface="Courier New" panose="02070309020205020404" pitchFamily="49" charset="0"/>
                <a:cs typeface="Courier New" panose="02070309020205020404" pitchFamily="49" charset="0"/>
              </a:rPr>
              <a:t>: 39.96118, </a:t>
            </a:r>
            <a:r>
              <a:rPr lang="en-US" dirty="0" err="1">
                <a:latin typeface="Courier New" panose="02070309020205020404" pitchFamily="49" charset="0"/>
                <a:cs typeface="Courier New" panose="02070309020205020404" pitchFamily="49" charset="0"/>
              </a:rPr>
              <a:t>lng</a:t>
            </a:r>
            <a:r>
              <a:rPr lang="en-US" dirty="0">
                <a:latin typeface="Courier New" panose="02070309020205020404" pitchFamily="49" charset="0"/>
                <a:cs typeface="Courier New" panose="02070309020205020404" pitchFamily="49" charset="0"/>
              </a:rPr>
              <a:t>: -82.99879}</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streetViewControl</a:t>
            </a:r>
            <a:r>
              <a:rPr lang="en-US" dirty="0">
                <a:latin typeface="Courier New" panose="02070309020205020404" pitchFamily="49" charset="0"/>
                <a:cs typeface="Courier New" panose="02070309020205020404" pitchFamily="49" charset="0"/>
              </a:rPr>
              <a:t>: false,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mapTypeControl</a:t>
            </a:r>
            <a:r>
              <a:rPr lang="en-US" dirty="0">
                <a:latin typeface="Courier New" panose="02070309020205020404" pitchFamily="49" charset="0"/>
                <a:cs typeface="Courier New" panose="02070309020205020404" pitchFamily="49" charset="0"/>
              </a:rPr>
              <a:t>: false,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fullscreenControl</a:t>
            </a:r>
            <a:r>
              <a:rPr lang="en-US" dirty="0">
                <a:latin typeface="Courier New" panose="02070309020205020404" pitchFamily="49" charset="0"/>
                <a:cs typeface="Courier New" panose="02070309020205020404" pitchFamily="49" charset="0"/>
              </a:rPr>
              <a:t>: false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01724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E5C-8174-DC40-A764-7E6145623419}"/>
              </a:ext>
            </a:extLst>
          </p:cNvPr>
          <p:cNvSpPr>
            <a:spLocks noGrp="1"/>
          </p:cNvSpPr>
          <p:nvPr>
            <p:ph type="title"/>
          </p:nvPr>
        </p:nvSpPr>
        <p:spPr/>
        <p:txBody>
          <a:bodyPr/>
          <a:lstStyle/>
          <a:p>
            <a:r>
              <a:rPr lang="en-US" dirty="0"/>
              <a:t>Creating an Interactive Map (5 of 9)</a:t>
            </a:r>
          </a:p>
        </p:txBody>
      </p:sp>
      <p:pic>
        <p:nvPicPr>
          <p:cNvPr id="8" name="Picture Placeholder 7" descr="A code block with code for creating a map object. Program code. In the code, the words in the variable names are merged, and the code contains the following keywords: function, let. Line 1: Forward slash, forward slash, Function to set up and display the Oak Top House Map. Line 2: function, init Map, left parenthesis, right parenthesis. Line 3: Blank. Line 4, indented once: Forward slash, forward slash, Page objects. Line 5, indented once: let, display Map, equals, document, dot, get Element By I d, left parenthesis, left double quotation mark, display Map, right double quotation mark, right parenthesis, semicolon. Line 6, indented once: let, route Box, equals, document, dot, get Element By I d, left parenthesis, left double quotation mark, route Box, right double quotation mark, right parenthesis, semicolon. Line 7: Blank. Line 8, indented once: Forward slash, forward slash, Create a map to the Oak Top House. Line 9, indented once: let, oak Top House, equals, left brace, lat, colon, 39.96118, comma, l n g, colon, minus 82.99879, right brace, semicolon. Line 10: Blank. Line 11, indented once: let, my Map, equals, new, google, dot, maps, Map, left parenthesis, display Map, comma, left parenthesis. Line 12, indented twice: zoom, colon, 11, comma. Line 13, indented twice: center, colon, oak Top House, comma. Line 14, indented twice: full screen Control, colon, false. Line 15, indented once: Right brace, right parenthesis, semicolon. Line 16: Right brace. In the code above, line 2 contains the callback function for the Google Maps A P I. Lines 4 to 6 contain the objects to display the map and list of driving directions. Line 9 contains the location of the Oak Top House convention center. Line 11 contains the Google Maps map object. Lines 12 to 14 contain the options of the map object.">
            <a:extLst>
              <a:ext uri="{FF2B5EF4-FFF2-40B4-BE49-F238E27FC236}">
                <a16:creationId xmlns:a16="http://schemas.microsoft.com/office/drawing/2014/main" id="{C64B8F59-2A53-4249-8B88-50351AD5F9ED}"/>
              </a:ext>
            </a:extLst>
          </p:cNvPr>
          <p:cNvPicPr>
            <a:picLocks noGrp="1" noChangeAspect="1"/>
          </p:cNvPicPr>
          <p:nvPr>
            <p:ph type="pic" sz="quarter" idx="10"/>
          </p:nvPr>
        </p:nvPicPr>
        <p:blipFill>
          <a:blip r:embed="rId2"/>
          <a:stretch>
            <a:fillRect/>
          </a:stretch>
        </p:blipFill>
        <p:spPr>
          <a:xfrm>
            <a:off x="731519" y="1619557"/>
            <a:ext cx="8699395" cy="3587158"/>
          </a:xfrm>
        </p:spPr>
      </p:pic>
      <p:sp>
        <p:nvSpPr>
          <p:cNvPr id="6" name="Text Placeholder 5">
            <a:extLst>
              <a:ext uri="{FF2B5EF4-FFF2-40B4-BE49-F238E27FC236}">
                <a16:creationId xmlns:a16="http://schemas.microsoft.com/office/drawing/2014/main" id="{FE750F3D-E530-9B48-892D-2CFBC42EEBE6}"/>
              </a:ext>
            </a:extLst>
          </p:cNvPr>
          <p:cNvSpPr>
            <a:spLocks noGrp="1"/>
          </p:cNvSpPr>
          <p:nvPr>
            <p:ph type="body" sz="quarter" idx="11"/>
          </p:nvPr>
        </p:nvSpPr>
        <p:spPr>
          <a:xfrm>
            <a:off x="3385038" y="5600700"/>
            <a:ext cx="4510454" cy="278120"/>
          </a:xfrm>
        </p:spPr>
        <p:txBody>
          <a:bodyPr/>
          <a:lstStyle/>
          <a:p>
            <a:r>
              <a:rPr lang="en-US" dirty="0"/>
              <a:t>Figure 10-27 Creating a </a:t>
            </a:r>
            <a:r>
              <a:rPr lang="en-US" dirty="0">
                <a:latin typeface="Courier New" panose="02070309020205020404" pitchFamily="49" charset="0"/>
                <a:cs typeface="Courier New" panose="02070309020205020404" pitchFamily="49" charset="0"/>
              </a:rPr>
              <a:t>map</a:t>
            </a:r>
            <a:r>
              <a:rPr lang="en-US" dirty="0"/>
              <a:t> object</a:t>
            </a:r>
          </a:p>
        </p:txBody>
      </p:sp>
    </p:spTree>
    <p:extLst>
      <p:ext uri="{BB962C8B-B14F-4D97-AF65-F5344CB8AC3E}">
        <p14:creationId xmlns:p14="http://schemas.microsoft.com/office/powerpoint/2010/main" val="3714261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E5C-8174-DC40-A764-7E6145623419}"/>
              </a:ext>
            </a:extLst>
          </p:cNvPr>
          <p:cNvSpPr>
            <a:spLocks noGrp="1"/>
          </p:cNvSpPr>
          <p:nvPr>
            <p:ph type="title"/>
          </p:nvPr>
        </p:nvSpPr>
        <p:spPr/>
        <p:txBody>
          <a:bodyPr/>
          <a:lstStyle/>
          <a:p>
            <a:r>
              <a:rPr lang="en-US" dirty="0"/>
              <a:t>Creating an Interactive Map (6 of 9)</a:t>
            </a:r>
          </a:p>
        </p:txBody>
      </p:sp>
      <p:pic>
        <p:nvPicPr>
          <p:cNvPr id="3" name="Picture Placeholder 2" descr="The House Directions web page of the Oak Top House Conference Center. A heading panel is present with the name, &quot;Oak Top House.&quot; Below the panel, a descriptions of the location of the center is given along with a Google Maps location.">
            <a:extLst>
              <a:ext uri="{FF2B5EF4-FFF2-40B4-BE49-F238E27FC236}">
                <a16:creationId xmlns:a16="http://schemas.microsoft.com/office/drawing/2014/main" id="{AC70888D-45BB-8947-98CE-0586968C1863}"/>
              </a:ext>
            </a:extLst>
          </p:cNvPr>
          <p:cNvPicPr>
            <a:picLocks noGrp="1" noChangeAspect="1"/>
          </p:cNvPicPr>
          <p:nvPr>
            <p:ph type="pic" sz="quarter" idx="10"/>
          </p:nvPr>
        </p:nvPicPr>
        <p:blipFill>
          <a:blip r:embed="rId2"/>
          <a:stretch>
            <a:fillRect/>
          </a:stretch>
        </p:blipFill>
        <p:spPr>
          <a:xfrm>
            <a:off x="733117" y="1618488"/>
            <a:ext cx="6439989" cy="4507992"/>
          </a:xfrm>
        </p:spPr>
      </p:pic>
      <p:sp>
        <p:nvSpPr>
          <p:cNvPr id="6" name="Text Placeholder 5">
            <a:extLst>
              <a:ext uri="{FF2B5EF4-FFF2-40B4-BE49-F238E27FC236}">
                <a16:creationId xmlns:a16="http://schemas.microsoft.com/office/drawing/2014/main" id="{FE750F3D-E530-9B48-892D-2CFBC42EEBE6}"/>
              </a:ext>
            </a:extLst>
          </p:cNvPr>
          <p:cNvSpPr>
            <a:spLocks noGrp="1"/>
          </p:cNvSpPr>
          <p:nvPr>
            <p:ph type="body" sz="quarter" idx="11"/>
          </p:nvPr>
        </p:nvSpPr>
        <p:spPr/>
        <p:txBody>
          <a:bodyPr/>
          <a:lstStyle/>
          <a:p>
            <a:r>
              <a:rPr lang="en-US" dirty="0"/>
              <a:t>Figure 10-28 Google map of the Oak Top House location</a:t>
            </a:r>
          </a:p>
        </p:txBody>
      </p:sp>
    </p:spTree>
    <p:extLst>
      <p:ext uri="{BB962C8B-B14F-4D97-AF65-F5344CB8AC3E}">
        <p14:creationId xmlns:p14="http://schemas.microsoft.com/office/powerpoint/2010/main" val="3319065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B72FB-6A4F-764E-9CAC-40A7180F97DE}"/>
              </a:ext>
            </a:extLst>
          </p:cNvPr>
          <p:cNvSpPr>
            <a:spLocks noGrp="1"/>
          </p:cNvSpPr>
          <p:nvPr>
            <p:ph type="title"/>
          </p:nvPr>
        </p:nvSpPr>
        <p:spPr/>
        <p:txBody>
          <a:bodyPr/>
          <a:lstStyle/>
          <a:p>
            <a:r>
              <a:rPr lang="en-US" dirty="0"/>
              <a:t>Creating an Interactive Map (7 of 9)</a:t>
            </a:r>
          </a:p>
        </p:txBody>
      </p:sp>
      <p:sp>
        <p:nvSpPr>
          <p:cNvPr id="3" name="Text Placeholder 2">
            <a:extLst>
              <a:ext uri="{FF2B5EF4-FFF2-40B4-BE49-F238E27FC236}">
                <a16:creationId xmlns:a16="http://schemas.microsoft.com/office/drawing/2014/main" id="{91F3F5F7-9B9A-D046-B787-FC907504AF7D}"/>
              </a:ext>
            </a:extLst>
          </p:cNvPr>
          <p:cNvSpPr>
            <a:spLocks noGrp="1"/>
          </p:cNvSpPr>
          <p:nvPr>
            <p:ph type="body" sz="quarter" idx="17"/>
          </p:nvPr>
        </p:nvSpPr>
        <p:spPr/>
        <p:txBody>
          <a:bodyPr/>
          <a:lstStyle/>
          <a:p>
            <a:r>
              <a:rPr lang="en-US" dirty="0"/>
              <a:t>Adding map pins</a:t>
            </a:r>
          </a:p>
          <a:p>
            <a:pPr lvl="1"/>
            <a:r>
              <a:rPr lang="en-US" dirty="0"/>
              <a:t>Syntax for creating a map pin (a.k.a. marker) using the object constructor:</a:t>
            </a:r>
            <a:br>
              <a:rPr lang="en-US" dirty="0"/>
            </a:br>
            <a:r>
              <a:rPr lang="en-US" i="1" dirty="0" err="1">
                <a:latin typeface="Courier New" panose="02070309020205020404" pitchFamily="49" charset="0"/>
                <a:cs typeface="Courier New" panose="02070309020205020404" pitchFamily="49" charset="0"/>
              </a:rPr>
              <a:t>markerOpt</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position: </a:t>
            </a:r>
            <a:r>
              <a:rPr lang="en-US" i="1" dirty="0" err="1">
                <a:latin typeface="Courier New" panose="02070309020205020404" pitchFamily="49" charset="0"/>
                <a:cs typeface="Courier New" panose="02070309020205020404" pitchFamily="49" charset="0"/>
              </a:rPr>
              <a:t>LatLng</a:t>
            </a:r>
            <a:r>
              <a:rPr lang="en-US" dirty="0">
                <a:latin typeface="Courier New" panose="02070309020205020404" pitchFamily="49" charset="0"/>
                <a:cs typeface="Courier New" panose="02070309020205020404" pitchFamily="49" charset="0"/>
              </a:rPr>
              <a:t>, // latitude/longitude object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map: </a:t>
            </a:r>
            <a:r>
              <a:rPr lang="en-US" i="1" dirty="0">
                <a:latin typeface="Courier New" panose="02070309020205020404" pitchFamily="49" charset="0"/>
                <a:cs typeface="Courier New" panose="02070309020205020404" pitchFamily="49" charset="0"/>
              </a:rPr>
              <a:t>map</a:t>
            </a:r>
            <a:r>
              <a:rPr lang="en-US" dirty="0">
                <a:latin typeface="Courier New" panose="02070309020205020404" pitchFamily="49" charset="0"/>
                <a:cs typeface="Courier New" panose="02070309020205020404" pitchFamily="49" charset="0"/>
              </a:rPr>
              <a:t>,         // map object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title: "</a:t>
            </a:r>
            <a:r>
              <a:rPr lang="en-US" i="1" dirty="0">
                <a:latin typeface="Courier New" panose="02070309020205020404" pitchFamily="49" charset="0"/>
                <a:cs typeface="Courier New" panose="02070309020205020404" pitchFamily="49" charset="0"/>
              </a:rPr>
              <a:t>title</a:t>
            </a:r>
            <a:r>
              <a:rPr lang="en-US" dirty="0">
                <a:latin typeface="Courier New" panose="02070309020205020404" pitchFamily="49" charset="0"/>
                <a:cs typeface="Courier New" panose="02070309020205020404" pitchFamily="49" charset="0"/>
              </a:rPr>
              <a:t>"    // hover-over tool tip text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icon: </a:t>
            </a:r>
            <a:r>
              <a:rPr lang="en-US" i="1" dirty="0">
                <a:latin typeface="Courier New" panose="02070309020205020404" pitchFamily="49" charset="0"/>
                <a:cs typeface="Courier New" panose="02070309020205020404" pitchFamily="49" charset="0"/>
              </a:rPr>
              <a:t>image</a:t>
            </a:r>
            <a:r>
              <a:rPr lang="en-US" dirty="0">
                <a:latin typeface="Courier New" panose="02070309020205020404" pitchFamily="49" charset="0"/>
                <a:cs typeface="Courier New" panose="02070309020205020404" pitchFamily="49" charset="0"/>
              </a:rPr>
              <a:t>,      // marker image file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label: </a:t>
            </a:r>
            <a:r>
              <a:rPr lang="en-US" i="1" dirty="0">
                <a:latin typeface="Courier New" panose="02070309020205020404" pitchFamily="49" charset="0"/>
                <a:cs typeface="Courier New" panose="02070309020205020404" pitchFamily="49" charset="0"/>
              </a:rPr>
              <a:t>text</a:t>
            </a:r>
            <a:r>
              <a:rPr lang="en-US" dirty="0">
                <a:latin typeface="Courier New" panose="02070309020205020404" pitchFamily="49" charset="0"/>
                <a:cs typeface="Courier New" panose="02070309020205020404" pitchFamily="49" charset="0"/>
              </a:rPr>
              <a:t>       // marker label text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endParaRPr lang="en-US" dirty="0">
              <a:latin typeface="Courier New" panose="02070309020205020404" pitchFamily="49" charset="0"/>
              <a:cs typeface="Courier New" panose="02070309020205020404" pitchFamily="49" charset="0"/>
            </a:endParaRPr>
          </a:p>
          <a:p>
            <a:pPr lvl="1"/>
            <a:r>
              <a:rPr lang="en-US" dirty="0"/>
              <a:t>Alternative syntax for adding a map marker: </a:t>
            </a:r>
            <a:r>
              <a:rPr lang="en-US" i="1" dirty="0" err="1">
                <a:latin typeface="Courier New" panose="02070309020205020404" pitchFamily="49" charset="0"/>
                <a:cs typeface="Courier New" panose="02070309020205020404" pitchFamily="49" charset="0"/>
              </a:rPr>
              <a:t>marker</a:t>
            </a:r>
            <a:r>
              <a:rPr lang="en-US" dirty="0" err="1">
                <a:latin typeface="Courier New" panose="02070309020205020404" pitchFamily="49" charset="0"/>
                <a:cs typeface="Courier New" panose="02070309020205020404" pitchFamily="49" charset="0"/>
              </a:rPr>
              <a:t>.setMap</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map</a:t>
            </a:r>
            <a:r>
              <a:rPr lang="en-US" dirty="0">
                <a:latin typeface="Courier New" panose="02070309020205020404" pitchFamily="49" charset="0"/>
                <a:cs typeface="Courier New" panose="02070309020205020404" pitchFamily="49" charset="0"/>
              </a:rPr>
              <a:t>)</a:t>
            </a:r>
          </a:p>
          <a:p>
            <a:pPr lvl="1"/>
            <a:r>
              <a:rPr lang="en-US" dirty="0"/>
              <a:t>Syntax for removing a marker: </a:t>
            </a:r>
            <a:r>
              <a:rPr lang="en-US" i="1" dirty="0" err="1">
                <a:latin typeface="Courier New" panose="02070309020205020404" pitchFamily="49" charset="0"/>
                <a:cs typeface="Courier New" panose="02070309020205020404" pitchFamily="49" charset="0"/>
              </a:rPr>
              <a:t>marker</a:t>
            </a:r>
            <a:r>
              <a:rPr lang="en-US" dirty="0" err="1">
                <a:latin typeface="Courier New" panose="02070309020205020404" pitchFamily="49" charset="0"/>
                <a:cs typeface="Courier New" panose="02070309020205020404" pitchFamily="49" charset="0"/>
              </a:rPr>
              <a:t>.setMap</a:t>
            </a:r>
            <a:r>
              <a:rPr lang="en-US" dirty="0">
                <a:latin typeface="Courier New" panose="02070309020205020404" pitchFamily="49" charset="0"/>
                <a:cs typeface="Courier New" panose="02070309020205020404" pitchFamily="49" charset="0"/>
              </a:rPr>
              <a:t>(null)</a:t>
            </a:r>
          </a:p>
        </p:txBody>
      </p:sp>
    </p:spTree>
    <p:extLst>
      <p:ext uri="{BB962C8B-B14F-4D97-AF65-F5344CB8AC3E}">
        <p14:creationId xmlns:p14="http://schemas.microsoft.com/office/powerpoint/2010/main" val="4035319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97A1-B29D-D14C-95BC-CB78FD7D6AB3}"/>
              </a:ext>
            </a:extLst>
          </p:cNvPr>
          <p:cNvSpPr>
            <a:spLocks noGrp="1"/>
          </p:cNvSpPr>
          <p:nvPr>
            <p:ph type="title"/>
          </p:nvPr>
        </p:nvSpPr>
        <p:spPr/>
        <p:txBody>
          <a:bodyPr/>
          <a:lstStyle/>
          <a:p>
            <a:r>
              <a:rPr lang="en-US" dirty="0"/>
              <a:t>Creating an Interactive Map (8 of 9)</a:t>
            </a:r>
          </a:p>
        </p:txBody>
      </p:sp>
      <p:pic>
        <p:nvPicPr>
          <p:cNvPr id="6" name="Picture Placeholder 5" descr="A code block with code for adding a marker to a map. Program code. In the code, the words in the variable names are merged, and the code contains the following keywords: let, new. Line 1, indented once: let, my Map, equals, new, google, dot, maps, dot, Map, left parenthesis, display Map, comma, left brace. Line 2, indented twice: zoom, colon, 11, comma. Line 3, indented twice: center, colon, oak Top House, comma. Line 4, indented twice: full screen control, colon, false. Line 5, indented once: Right brace, right parenthesis, semicolon. Line 6: Blank. Line 7, indented once: Forward slash, forward slash, Add  a marker for the Oak Top House. Line 8, indented once: new, google, dot, maps, dot, Marker, left parenthesis, left brace. Line 9, indented twice: position, colon, oak Top House, comma. Line 10, indented twice: map, colon, my Map, semicolon. Line 11, indented twice: title, colon, left double quotation mark, Oak Top House, right double quotation mark. Line 12, indented once: Right brace, right parenthesis, semicolon. Line 13: Right brace. In the above code, line 9 contains the marker position. Line 10 contains the map in which to place the marker. Line 11 contains the tool tip title.">
            <a:extLst>
              <a:ext uri="{FF2B5EF4-FFF2-40B4-BE49-F238E27FC236}">
                <a16:creationId xmlns:a16="http://schemas.microsoft.com/office/drawing/2014/main" id="{AF61E3F7-561F-7244-91BE-C2B3BB35B0FD}"/>
              </a:ext>
            </a:extLst>
          </p:cNvPr>
          <p:cNvPicPr>
            <a:picLocks noGrp="1" noChangeAspect="1"/>
          </p:cNvPicPr>
          <p:nvPr>
            <p:ph type="pic" sz="quarter" idx="10"/>
          </p:nvPr>
        </p:nvPicPr>
        <p:blipFill>
          <a:blip r:embed="rId2"/>
          <a:stretch>
            <a:fillRect/>
          </a:stretch>
        </p:blipFill>
        <p:spPr>
          <a:xfrm>
            <a:off x="731519" y="1619556"/>
            <a:ext cx="7824651" cy="3590425"/>
          </a:xfrm>
        </p:spPr>
      </p:pic>
      <p:sp>
        <p:nvSpPr>
          <p:cNvPr id="4" name="Text Placeholder 3">
            <a:extLst>
              <a:ext uri="{FF2B5EF4-FFF2-40B4-BE49-F238E27FC236}">
                <a16:creationId xmlns:a16="http://schemas.microsoft.com/office/drawing/2014/main" id="{D3201840-AAEC-A44C-9AFE-EA3A15AF1CD7}"/>
              </a:ext>
            </a:extLst>
          </p:cNvPr>
          <p:cNvSpPr>
            <a:spLocks noGrp="1"/>
          </p:cNvSpPr>
          <p:nvPr>
            <p:ph type="body" sz="quarter" idx="11"/>
          </p:nvPr>
        </p:nvSpPr>
        <p:spPr>
          <a:xfrm>
            <a:off x="2804746" y="5521569"/>
            <a:ext cx="5152292" cy="357251"/>
          </a:xfrm>
        </p:spPr>
        <p:txBody>
          <a:bodyPr/>
          <a:lstStyle/>
          <a:p>
            <a:r>
              <a:rPr lang="en-US" dirty="0"/>
              <a:t>Figure 10-29 Adding a marker to a map</a:t>
            </a:r>
          </a:p>
        </p:txBody>
      </p:sp>
    </p:spTree>
    <p:extLst>
      <p:ext uri="{BB962C8B-B14F-4D97-AF65-F5344CB8AC3E}">
        <p14:creationId xmlns:p14="http://schemas.microsoft.com/office/powerpoint/2010/main" val="2061304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97A1-B29D-D14C-95BC-CB78FD7D6AB3}"/>
              </a:ext>
            </a:extLst>
          </p:cNvPr>
          <p:cNvSpPr>
            <a:spLocks noGrp="1"/>
          </p:cNvSpPr>
          <p:nvPr>
            <p:ph type="title"/>
          </p:nvPr>
        </p:nvSpPr>
        <p:spPr/>
        <p:txBody>
          <a:bodyPr/>
          <a:lstStyle/>
          <a:p>
            <a:r>
              <a:rPr lang="en-US" dirty="0"/>
              <a:t>Creating an Interactive Map (9 of 9)</a:t>
            </a:r>
          </a:p>
        </p:txBody>
      </p:sp>
      <p:pic>
        <p:nvPicPr>
          <p:cNvPr id="6" name="Picture Placeholder 5" descr="A Google map that shows the location of the Oak Top House Conference center with a marker and a tool tip for the marked location.">
            <a:extLst>
              <a:ext uri="{FF2B5EF4-FFF2-40B4-BE49-F238E27FC236}">
                <a16:creationId xmlns:a16="http://schemas.microsoft.com/office/drawing/2014/main" id="{EE646D74-94D0-7044-9186-2032243C2113}"/>
              </a:ext>
            </a:extLst>
          </p:cNvPr>
          <p:cNvPicPr>
            <a:picLocks noGrp="1" noChangeAspect="1"/>
          </p:cNvPicPr>
          <p:nvPr>
            <p:ph type="pic" sz="quarter" idx="10"/>
          </p:nvPr>
        </p:nvPicPr>
        <p:blipFill>
          <a:blip r:embed="rId2"/>
          <a:stretch>
            <a:fillRect/>
          </a:stretch>
        </p:blipFill>
        <p:spPr>
          <a:xfrm>
            <a:off x="733117" y="1618487"/>
            <a:ext cx="5889751" cy="4564557"/>
          </a:xfrm>
        </p:spPr>
      </p:pic>
      <p:sp>
        <p:nvSpPr>
          <p:cNvPr id="4" name="Text Placeholder 3">
            <a:extLst>
              <a:ext uri="{FF2B5EF4-FFF2-40B4-BE49-F238E27FC236}">
                <a16:creationId xmlns:a16="http://schemas.microsoft.com/office/drawing/2014/main" id="{D3201840-AAEC-A44C-9AFE-EA3A15AF1CD7}"/>
              </a:ext>
            </a:extLst>
          </p:cNvPr>
          <p:cNvSpPr>
            <a:spLocks noGrp="1"/>
          </p:cNvSpPr>
          <p:nvPr>
            <p:ph type="body" sz="quarter" idx="11"/>
          </p:nvPr>
        </p:nvSpPr>
        <p:spPr/>
        <p:txBody>
          <a:bodyPr/>
          <a:lstStyle/>
          <a:p>
            <a:r>
              <a:rPr lang="en-US" dirty="0"/>
              <a:t>Figure 10-30 Marker with tooltip</a:t>
            </a:r>
          </a:p>
        </p:txBody>
      </p:sp>
    </p:spTree>
    <p:extLst>
      <p:ext uri="{BB962C8B-B14F-4D97-AF65-F5344CB8AC3E}">
        <p14:creationId xmlns:p14="http://schemas.microsoft.com/office/powerpoint/2010/main" val="1818243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E7C6-7E54-D949-A2F9-042B762C85D7}"/>
              </a:ext>
            </a:extLst>
          </p:cNvPr>
          <p:cNvSpPr>
            <a:spLocks noGrp="1"/>
          </p:cNvSpPr>
          <p:nvPr>
            <p:ph type="title"/>
          </p:nvPr>
        </p:nvSpPr>
        <p:spPr/>
        <p:txBody>
          <a:bodyPr/>
          <a:lstStyle/>
          <a:p>
            <a:r>
              <a:rPr lang="en-US" dirty="0"/>
              <a:t>Mapping Your Position with Geolocation (1 of 5)</a:t>
            </a:r>
          </a:p>
        </p:txBody>
      </p:sp>
      <p:sp>
        <p:nvSpPr>
          <p:cNvPr id="3" name="Text Placeholder 2">
            <a:extLst>
              <a:ext uri="{FF2B5EF4-FFF2-40B4-BE49-F238E27FC236}">
                <a16:creationId xmlns:a16="http://schemas.microsoft.com/office/drawing/2014/main" id="{8AD43EC6-94C8-EB47-94B5-93556D0C1949}"/>
              </a:ext>
            </a:extLst>
          </p:cNvPr>
          <p:cNvSpPr>
            <a:spLocks noGrp="1"/>
          </p:cNvSpPr>
          <p:nvPr>
            <p:ph type="body" sz="quarter" idx="17"/>
          </p:nvPr>
        </p:nvSpPr>
        <p:spPr/>
        <p:txBody>
          <a:bodyPr/>
          <a:lstStyle/>
          <a:p>
            <a:r>
              <a:rPr lang="en-US" b="1" dirty="0">
                <a:solidFill>
                  <a:srgbClr val="004A78"/>
                </a:solidFill>
              </a:rPr>
              <a:t>Geolocation</a:t>
            </a:r>
            <a:r>
              <a:rPr lang="en-US" dirty="0"/>
              <a:t>: the process that determines the position of a client device using either a built-in GPS receiver or information drawn from the client's network IP address</a:t>
            </a:r>
          </a:p>
          <a:p>
            <a:pPr lvl="1"/>
            <a:r>
              <a:rPr lang="en-US" dirty="0"/>
              <a:t>Geolocation data is accessed using the </a:t>
            </a:r>
            <a:r>
              <a:rPr lang="en-US" b="1" dirty="0">
                <a:solidFill>
                  <a:srgbClr val="004A78"/>
                </a:solidFill>
              </a:rPr>
              <a:t>Geolocation API</a:t>
            </a:r>
          </a:p>
          <a:p>
            <a:r>
              <a:rPr lang="en-US" dirty="0"/>
              <a:t>Syntax for retrieving the global position of the client device, where </a:t>
            </a:r>
            <a:r>
              <a:rPr lang="en-US" i="1" dirty="0">
                <a:latin typeface="Courier New" panose="02070309020205020404" pitchFamily="49" charset="0"/>
                <a:cs typeface="Courier New" panose="02070309020205020404" pitchFamily="49" charset="0"/>
              </a:rPr>
              <a:t>success</a:t>
            </a:r>
            <a:r>
              <a:rPr lang="en-US" dirty="0"/>
              <a:t> is a callback function to run upon success, </a:t>
            </a:r>
            <a:r>
              <a:rPr lang="en-US" i="1" dirty="0">
                <a:latin typeface="Courier New" panose="02070309020205020404" pitchFamily="49" charset="0"/>
                <a:cs typeface="Courier New" panose="02070309020205020404" pitchFamily="49" charset="0"/>
              </a:rPr>
              <a:t>fail</a:t>
            </a:r>
            <a:r>
              <a:rPr lang="en-US" dirty="0"/>
              <a:t> is an optional callback function to handle failure, and </a:t>
            </a:r>
            <a:r>
              <a:rPr lang="en-US" i="1" dirty="0">
                <a:latin typeface="Courier New" panose="02070309020205020404" pitchFamily="49" charset="0"/>
                <a:cs typeface="Courier New" panose="02070309020205020404" pitchFamily="49" charset="0"/>
              </a:rPr>
              <a:t>opt</a:t>
            </a:r>
            <a:r>
              <a:rPr lang="en-US" dirty="0"/>
              <a:t> is one or more optional geolocation parameters:</a:t>
            </a:r>
            <a:br>
              <a:rPr lang="en-US" dirty="0"/>
            </a:br>
            <a:r>
              <a:rPr lang="en-US" dirty="0" err="1">
                <a:latin typeface="Courier New" panose="02070309020205020404" pitchFamily="49" charset="0"/>
                <a:cs typeface="Courier New" panose="02070309020205020404" pitchFamily="49" charset="0"/>
              </a:rPr>
              <a:t>navigator.geolocation.getCurrentPosition</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success</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fail</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opt</a:t>
            </a:r>
            <a:r>
              <a:rPr lang="en-US" dirty="0">
                <a:latin typeface="Courier New" panose="02070309020205020404" pitchFamily="49" charset="0"/>
                <a:cs typeface="Courier New" panose="02070309020205020404" pitchFamily="49" charset="0"/>
              </a:rPr>
              <a:t>)</a:t>
            </a:r>
          </a:p>
          <a:p>
            <a:r>
              <a:rPr lang="en-US" dirty="0"/>
              <a:t>Syntax for the success-handling function:</a:t>
            </a:r>
            <a:br>
              <a:rPr lang="en-US" dirty="0"/>
            </a:br>
            <a:r>
              <a:rPr lang="en-US" dirty="0">
                <a:latin typeface="Courier New" panose="02070309020205020404" pitchFamily="49" charset="0"/>
                <a:cs typeface="Courier New" panose="02070309020205020404" pitchFamily="49" charset="0"/>
              </a:rPr>
              <a:t>function </a:t>
            </a:r>
            <a:r>
              <a:rPr lang="en-US" i="1" dirty="0">
                <a:latin typeface="Courier New" panose="02070309020205020404" pitchFamily="49" charset="0"/>
                <a:cs typeface="Courier New" panose="02070309020205020404" pitchFamily="49" charset="0"/>
              </a:rPr>
              <a:t>success</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position</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Commands involving the position object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The </a:t>
            </a:r>
            <a:r>
              <a:rPr lang="en-US" i="1" dirty="0">
                <a:latin typeface="Courier New" panose="02070309020205020404" pitchFamily="49" charset="0"/>
                <a:cs typeface="Courier New" panose="02070309020205020404" pitchFamily="49" charset="0"/>
              </a:rPr>
              <a:t>position</a:t>
            </a:r>
            <a:r>
              <a:rPr lang="en-US" dirty="0"/>
              <a:t> parameter provides the </a:t>
            </a:r>
            <a:r>
              <a:rPr lang="en-US" b="1" dirty="0">
                <a:solidFill>
                  <a:srgbClr val="004A78"/>
                </a:solidFill>
                <a:latin typeface="Courier New" panose="02070309020205020404" pitchFamily="49" charset="0"/>
                <a:cs typeface="Courier New" panose="02070309020205020404" pitchFamily="49" charset="0"/>
              </a:rPr>
              <a:t>position</a:t>
            </a:r>
            <a:r>
              <a:rPr lang="en-US" b="1" dirty="0">
                <a:solidFill>
                  <a:srgbClr val="004A78"/>
                </a:solidFill>
              </a:rPr>
              <a:t> object</a:t>
            </a:r>
            <a:r>
              <a:rPr lang="en-US" dirty="0"/>
              <a:t> containing data on the device's position</a:t>
            </a:r>
          </a:p>
        </p:txBody>
      </p:sp>
    </p:spTree>
    <p:extLst>
      <p:ext uri="{BB962C8B-B14F-4D97-AF65-F5344CB8AC3E}">
        <p14:creationId xmlns:p14="http://schemas.microsoft.com/office/powerpoint/2010/main" val="2217820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47F5-0081-694E-8029-358D43A3177C}"/>
              </a:ext>
            </a:extLst>
          </p:cNvPr>
          <p:cNvSpPr>
            <a:spLocks noGrp="1"/>
          </p:cNvSpPr>
          <p:nvPr>
            <p:ph type="title"/>
          </p:nvPr>
        </p:nvSpPr>
        <p:spPr/>
        <p:txBody>
          <a:bodyPr/>
          <a:lstStyle/>
          <a:p>
            <a:r>
              <a:rPr lang="en-US" dirty="0"/>
              <a:t>Mapping Your Position with Geolocation (2 of 5)</a:t>
            </a:r>
          </a:p>
        </p:txBody>
      </p:sp>
      <p:sp>
        <p:nvSpPr>
          <p:cNvPr id="3" name="Text Placeholder 2">
            <a:extLst>
              <a:ext uri="{FF2B5EF4-FFF2-40B4-BE49-F238E27FC236}">
                <a16:creationId xmlns:a16="http://schemas.microsoft.com/office/drawing/2014/main" id="{E4C4E519-17C3-FC4D-AEBD-D3CB71F9A00F}"/>
              </a:ext>
            </a:extLst>
          </p:cNvPr>
          <p:cNvSpPr>
            <a:spLocks noGrp="1"/>
          </p:cNvSpPr>
          <p:nvPr>
            <p:ph type="body" sz="quarter" idx="17"/>
          </p:nvPr>
        </p:nvSpPr>
        <p:spPr/>
        <p:txBody>
          <a:bodyPr>
            <a:normAutofit/>
          </a:bodyPr>
          <a:lstStyle/>
          <a:p>
            <a:r>
              <a:rPr lang="en-US" dirty="0"/>
              <a:t>Syntax for the failure-handling function:</a:t>
            </a:r>
            <a:br>
              <a:rPr lang="en-US" dirty="0"/>
            </a:br>
            <a:r>
              <a:rPr lang="en-US" dirty="0">
                <a:latin typeface="Courier New" panose="02070309020205020404" pitchFamily="49" charset="0"/>
                <a:cs typeface="Courier New" panose="02070309020205020404" pitchFamily="49" charset="0"/>
              </a:rPr>
              <a:t>function </a:t>
            </a:r>
            <a:r>
              <a:rPr lang="en-US" i="1" dirty="0">
                <a:latin typeface="Courier New" panose="02070309020205020404" pitchFamily="49" charset="0"/>
                <a:cs typeface="Courier New" panose="02070309020205020404" pitchFamily="49" charset="0"/>
              </a:rPr>
              <a:t>fail</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error</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Commands involving the error object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r>
              <a:rPr lang="en-US" dirty="0"/>
              <a:t>The </a:t>
            </a:r>
            <a:r>
              <a:rPr lang="en-US" i="1" dirty="0">
                <a:latin typeface="Courier New" panose="02070309020205020404" pitchFamily="49" charset="0"/>
                <a:cs typeface="Courier New" panose="02070309020205020404" pitchFamily="49" charset="0"/>
              </a:rPr>
              <a:t>error</a:t>
            </a:r>
            <a:r>
              <a:rPr lang="en-US" dirty="0"/>
              <a:t> object supports two properties:</a:t>
            </a:r>
          </a:p>
          <a:p>
            <a:pPr lvl="1"/>
            <a:r>
              <a:rPr lang="en-US" dirty="0">
                <a:latin typeface="Courier New" panose="02070309020205020404" pitchFamily="49" charset="0"/>
                <a:cs typeface="Courier New" panose="02070309020205020404" pitchFamily="49" charset="0"/>
              </a:rPr>
              <a:t>code</a:t>
            </a:r>
            <a:r>
              <a:rPr lang="en-US" dirty="0"/>
              <a:t> property: contains the error number </a:t>
            </a:r>
          </a:p>
          <a:p>
            <a:pPr lvl="1"/>
            <a:r>
              <a:rPr lang="en-US" dirty="0">
                <a:latin typeface="Courier New" panose="02070309020205020404" pitchFamily="49" charset="0"/>
                <a:cs typeface="Courier New" panose="02070309020205020404" pitchFamily="49" charset="0"/>
              </a:rPr>
              <a:t>message</a:t>
            </a:r>
            <a:r>
              <a:rPr lang="en-US" dirty="0"/>
              <a:t> property: contains a description of the error</a:t>
            </a:r>
          </a:p>
          <a:p>
            <a:r>
              <a:rPr lang="en-US" dirty="0"/>
              <a:t>Properties and values supported by the optional </a:t>
            </a:r>
            <a:r>
              <a:rPr lang="en-US" i="1" dirty="0">
                <a:latin typeface="Courier New" panose="02070309020205020404" pitchFamily="49" charset="0"/>
                <a:cs typeface="Courier New" panose="02070309020205020404" pitchFamily="49" charset="0"/>
              </a:rPr>
              <a:t>opt</a:t>
            </a:r>
            <a:r>
              <a:rPr lang="en-US" dirty="0"/>
              <a:t> parameter of the </a:t>
            </a:r>
            <a:r>
              <a:rPr lang="en-US" dirty="0" err="1">
                <a:latin typeface="Courier New" panose="02070309020205020404" pitchFamily="49" charset="0"/>
                <a:cs typeface="Courier New" panose="02070309020205020404" pitchFamily="49" charset="0"/>
              </a:rPr>
              <a:t>getCurrentPosition</a:t>
            </a:r>
            <a:r>
              <a:rPr lang="en-US" dirty="0">
                <a:latin typeface="Courier New" panose="02070309020205020404" pitchFamily="49" charset="0"/>
                <a:cs typeface="Courier New" panose="02070309020205020404" pitchFamily="49" charset="0"/>
              </a:rPr>
              <a:t>()</a:t>
            </a:r>
            <a:r>
              <a:rPr lang="en-US" dirty="0"/>
              <a:t> method:</a:t>
            </a:r>
            <a:br>
              <a:rPr lang="en-US" dirty="0"/>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enableHighAccuracy</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Boolean</a:t>
            </a:r>
            <a:r>
              <a:rPr lang="en-US" dirty="0">
                <a:latin typeface="Courier New" panose="02070309020205020404" pitchFamily="49" charset="0"/>
                <a:cs typeface="Courier New" panose="02070309020205020404" pitchFamily="49" charset="0"/>
              </a:rPr>
              <a:t>, // retrieve high-accuracy position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timeout: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              // milliseconds before timeout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maximumAge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            // max age (</a:t>
            </a:r>
            <a:r>
              <a:rPr lang="en-US" dirty="0" err="1">
                <a:latin typeface="Courier New" panose="02070309020205020404" pitchFamily="49" charset="0"/>
                <a:cs typeface="Courier New" panose="02070309020205020404" pitchFamily="49" charset="0"/>
              </a:rPr>
              <a:t>ms</a:t>
            </a:r>
            <a:r>
              <a:rPr lang="en-US" dirty="0">
                <a:latin typeface="Courier New" panose="02070309020205020404" pitchFamily="49" charset="0"/>
                <a:cs typeface="Courier New" panose="02070309020205020404" pitchFamily="49" charset="0"/>
              </a:rPr>
              <a:t>) of cached position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04621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38A1-4236-8E40-A6E6-17F5969F2CD4}"/>
              </a:ext>
            </a:extLst>
          </p:cNvPr>
          <p:cNvSpPr>
            <a:spLocks noGrp="1"/>
          </p:cNvSpPr>
          <p:nvPr>
            <p:ph type="title"/>
          </p:nvPr>
        </p:nvSpPr>
        <p:spPr/>
        <p:txBody>
          <a:bodyPr/>
          <a:lstStyle/>
          <a:p>
            <a:r>
              <a:rPr lang="en-US" dirty="0"/>
              <a:t>Mapping Your Position with Geolocation (3 of 5)</a:t>
            </a:r>
          </a:p>
        </p:txBody>
      </p:sp>
      <p:sp>
        <p:nvSpPr>
          <p:cNvPr id="3" name="Text Placeholder 2">
            <a:extLst>
              <a:ext uri="{FF2B5EF4-FFF2-40B4-BE49-F238E27FC236}">
                <a16:creationId xmlns:a16="http://schemas.microsoft.com/office/drawing/2014/main" id="{765E941F-EDAB-DF48-8CCE-1A5AF7FB466A}"/>
              </a:ext>
            </a:extLst>
          </p:cNvPr>
          <p:cNvSpPr>
            <a:spLocks noGrp="1"/>
          </p:cNvSpPr>
          <p:nvPr>
            <p:ph type="body" sz="quarter" idx="17"/>
          </p:nvPr>
        </p:nvSpPr>
        <p:spPr/>
        <p:txBody>
          <a:bodyPr>
            <a:normAutofit/>
          </a:bodyPr>
          <a:lstStyle/>
          <a:p>
            <a:r>
              <a:rPr lang="en-US" dirty="0"/>
              <a:t>Sample call to the </a:t>
            </a:r>
            <a:r>
              <a:rPr lang="en-US" dirty="0" err="1">
                <a:latin typeface="Courier New" panose="02070309020205020404" pitchFamily="49" charset="0"/>
                <a:cs typeface="Courier New" panose="02070309020205020404" pitchFamily="49" charset="0"/>
              </a:rPr>
              <a:t>getCurrentPosition</a:t>
            </a:r>
            <a:r>
              <a:rPr lang="en-US" dirty="0">
                <a:latin typeface="Courier New" panose="02070309020205020404" pitchFamily="49" charset="0"/>
                <a:cs typeface="Courier New" panose="02070309020205020404" pitchFamily="49" charset="0"/>
              </a:rPr>
              <a:t>()</a:t>
            </a:r>
            <a:r>
              <a:rPr lang="en-US" dirty="0"/>
              <a:t> method with callback functions to handle success and failure:</a:t>
            </a:r>
            <a:br>
              <a:rPr lang="en-US" dirty="0"/>
            </a:br>
            <a:br>
              <a:rPr lang="en-US" dirty="0"/>
            </a:br>
            <a:r>
              <a:rPr lang="en-US" dirty="0" err="1">
                <a:latin typeface="Courier New" panose="02070309020205020404" pitchFamily="49" charset="0"/>
                <a:cs typeface="Courier New" panose="02070309020205020404" pitchFamily="49" charset="0"/>
              </a:rPr>
              <a:t>navigator.geolocation.getCurrentPosition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getPos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handleError</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getPos</a:t>
            </a:r>
            <a:r>
              <a:rPr lang="en-US" dirty="0">
                <a:latin typeface="Courier New" panose="02070309020205020404" pitchFamily="49" charset="0"/>
                <a:cs typeface="Courier New" panose="02070309020205020404" pitchFamily="49" charset="0"/>
              </a:rPr>
              <a:t>(pos)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("Latitude = " + </a:t>
            </a:r>
            <a:r>
              <a:rPr lang="en-US" dirty="0" err="1">
                <a:latin typeface="Courier New" panose="02070309020205020404" pitchFamily="49" charset="0"/>
                <a:cs typeface="Courier New" panose="02070309020205020404" pitchFamily="49" charset="0"/>
              </a:rPr>
              <a:t>pos.coords.latitude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("Longitude = " + </a:t>
            </a:r>
            <a:r>
              <a:rPr lang="en-US" dirty="0" err="1">
                <a:latin typeface="Courier New" panose="02070309020205020404" pitchFamily="49" charset="0"/>
                <a:cs typeface="Courier New" panose="02070309020205020404" pitchFamily="49" charset="0"/>
              </a:rPr>
              <a:t>pos.coords.longitude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handleError</a:t>
            </a:r>
            <a:r>
              <a:rPr lang="en-US" dirty="0">
                <a:latin typeface="Courier New" panose="02070309020205020404" pitchFamily="49" charset="0"/>
                <a:cs typeface="Courier New" panose="02070309020205020404" pitchFamily="49" charset="0"/>
              </a:rPr>
              <a:t>(err)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("Unable to get location.");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("Error Code: " + </a:t>
            </a:r>
            <a:r>
              <a:rPr lang="en-US" dirty="0" err="1">
                <a:latin typeface="Courier New" panose="02070309020205020404" pitchFamily="49" charset="0"/>
                <a:cs typeface="Courier New" panose="02070309020205020404" pitchFamily="49" charset="0"/>
              </a:rPr>
              <a:t>err.code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("Reason : " + </a:t>
            </a:r>
            <a:r>
              <a:rPr lang="en-US" dirty="0" err="1">
                <a:latin typeface="Courier New" panose="02070309020205020404" pitchFamily="49" charset="0"/>
                <a:cs typeface="Courier New" panose="02070309020205020404" pitchFamily="49" charset="0"/>
              </a:rPr>
              <a:t>err.message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77967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D12EF-0C03-BB41-AD39-00B591428EA3}"/>
              </a:ext>
            </a:extLst>
          </p:cNvPr>
          <p:cNvSpPr>
            <a:spLocks noGrp="1"/>
          </p:cNvSpPr>
          <p:nvPr>
            <p:ph type="title"/>
          </p:nvPr>
        </p:nvSpPr>
        <p:spPr/>
        <p:txBody>
          <a:bodyPr/>
          <a:lstStyle/>
          <a:p>
            <a:r>
              <a:rPr lang="en-US" dirty="0"/>
              <a:t>Working with Events as Objects (2 of 6)</a:t>
            </a:r>
          </a:p>
        </p:txBody>
      </p:sp>
      <p:pic>
        <p:nvPicPr>
          <p:cNvPr id="6" name="Picture Placeholder 5" descr="An illustration explaining capturing and bubbling of events. A web document is shown in the illustration in nested rectangles. There is a window  within which is a document. Within the document is a section. Within the section is a figure. In the capture phase, the events move down the object hierarchy from the window to the innermost object. In this case, the events move from the window to the document, then to the section, and the figure. The innermost object, in this case, the figure is reached at the target phase. Then, the events move back up the hierarchy in the bubbling phase. In this phase, the events propagate from the figure to the section, document, and finally to the window.">
            <a:extLst>
              <a:ext uri="{FF2B5EF4-FFF2-40B4-BE49-F238E27FC236}">
                <a16:creationId xmlns:a16="http://schemas.microsoft.com/office/drawing/2014/main" id="{8099ED1B-12FC-CB49-8680-C8D9ED6DEE95}"/>
              </a:ext>
            </a:extLst>
          </p:cNvPr>
          <p:cNvPicPr>
            <a:picLocks noGrp="1" noChangeAspect="1"/>
          </p:cNvPicPr>
          <p:nvPr>
            <p:ph type="pic" sz="quarter" idx="10"/>
          </p:nvPr>
        </p:nvPicPr>
        <p:blipFill>
          <a:blip r:embed="rId2"/>
          <a:stretch>
            <a:fillRect/>
          </a:stretch>
        </p:blipFill>
        <p:spPr>
          <a:xfrm>
            <a:off x="733117" y="1618488"/>
            <a:ext cx="6360013" cy="4585904"/>
          </a:xfrm>
        </p:spPr>
      </p:pic>
      <p:sp>
        <p:nvSpPr>
          <p:cNvPr id="4" name="Text Placeholder 3">
            <a:extLst>
              <a:ext uri="{FF2B5EF4-FFF2-40B4-BE49-F238E27FC236}">
                <a16:creationId xmlns:a16="http://schemas.microsoft.com/office/drawing/2014/main" id="{E400E273-43EE-1B4E-BE79-E2FAB7715183}"/>
              </a:ext>
            </a:extLst>
          </p:cNvPr>
          <p:cNvSpPr>
            <a:spLocks noGrp="1"/>
          </p:cNvSpPr>
          <p:nvPr>
            <p:ph type="body" sz="quarter" idx="11"/>
          </p:nvPr>
        </p:nvSpPr>
        <p:spPr/>
        <p:txBody>
          <a:bodyPr/>
          <a:lstStyle/>
          <a:p>
            <a:r>
              <a:rPr lang="en-US" dirty="0"/>
              <a:t>Figure 10-3 Capturing and bubbling of events</a:t>
            </a:r>
          </a:p>
        </p:txBody>
      </p:sp>
    </p:spTree>
    <p:extLst>
      <p:ext uri="{BB962C8B-B14F-4D97-AF65-F5344CB8AC3E}">
        <p14:creationId xmlns:p14="http://schemas.microsoft.com/office/powerpoint/2010/main" val="2664331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09663-CBB8-604E-8BA6-880D78F4BBC2}"/>
              </a:ext>
            </a:extLst>
          </p:cNvPr>
          <p:cNvSpPr>
            <a:spLocks noGrp="1"/>
          </p:cNvSpPr>
          <p:nvPr>
            <p:ph type="title"/>
          </p:nvPr>
        </p:nvSpPr>
        <p:spPr/>
        <p:txBody>
          <a:bodyPr/>
          <a:lstStyle/>
          <a:p>
            <a:r>
              <a:rPr lang="en-US" dirty="0"/>
              <a:t>Mapping Your Position with Geolocation (4 of 5)</a:t>
            </a:r>
          </a:p>
        </p:txBody>
      </p:sp>
      <p:pic>
        <p:nvPicPr>
          <p:cNvPr id="6" name="Picture Placeholder 5" descr="A code block with code for getting the device's current location. Program code. In the code, the words in the variable names are merged, and the code contains the following keywords: function. Line 1, indented twice: title, colon, left double quotation mark, Oak Top House, right double quotation. Line 2, indented once: Right brace, right parenthesis, semicolon. Line 3: Blank. Line 4, indented once: Forward slash, forward slash, Get the device's current position. Line 5, indented once: navigator, dot, geolocation, dot, get Current Position, left parenthesis, get P o s, comma, handle Error, right parenthesis, semicolon. Line 6: Blank. Line 7, indented once: function, get P o s, left parenthesis, p o s, right parenthesis, left brace. Line 8, indented twice: let, my Position, equals, left brace. Line 9, indented 3 times: lat, colon, p o s, dot, c o o r d s, dot, latitude, comma. Line 10, indented 3 times: l n g, colon, p o s, dot, c o o r d s, dot, longitude. Line 11, indented twice: Right brace. Line 12, indented twice: console, dot, log, left parenthesis, my Position, right parenthesis, semicolon. Line 13, indented once: Right brace. Line 14: Blank. Line 15, indented once: In case of geolocation error. Line 16, indented once: function, handle Error, left parenthesis, e r r, right parenthesis, left brace. Line 17, indented twice: console, dot, log, left parenthesis, left double quotation mark, Geolocation error, colon, character space, right double quotation mark, plus, e r r, dot, message, right parenthesis, semicolon. Line 18, indented once: Right brace. Line 19: Right brace. In the above code, in lines 8 to 11, the current latitude and longitude is stored in the my Position variable. In line 17, the error message is written to the debugger console.">
            <a:extLst>
              <a:ext uri="{FF2B5EF4-FFF2-40B4-BE49-F238E27FC236}">
                <a16:creationId xmlns:a16="http://schemas.microsoft.com/office/drawing/2014/main" id="{FF460096-C9B9-E048-9C08-7D6B634FCC69}"/>
              </a:ext>
            </a:extLst>
          </p:cNvPr>
          <p:cNvPicPr>
            <a:picLocks noGrp="1" noChangeAspect="1"/>
          </p:cNvPicPr>
          <p:nvPr>
            <p:ph type="pic" sz="quarter" idx="10"/>
          </p:nvPr>
        </p:nvPicPr>
        <p:blipFill>
          <a:blip r:embed="rId2"/>
          <a:stretch>
            <a:fillRect/>
          </a:stretch>
        </p:blipFill>
        <p:spPr>
          <a:xfrm>
            <a:off x="731519" y="1619557"/>
            <a:ext cx="7393577" cy="3585284"/>
          </a:xfrm>
        </p:spPr>
      </p:pic>
      <p:sp>
        <p:nvSpPr>
          <p:cNvPr id="4" name="Text Placeholder 3">
            <a:extLst>
              <a:ext uri="{FF2B5EF4-FFF2-40B4-BE49-F238E27FC236}">
                <a16:creationId xmlns:a16="http://schemas.microsoft.com/office/drawing/2014/main" id="{90CC7589-9394-734D-B658-F1DA4045191E}"/>
              </a:ext>
            </a:extLst>
          </p:cNvPr>
          <p:cNvSpPr>
            <a:spLocks noGrp="1"/>
          </p:cNvSpPr>
          <p:nvPr>
            <p:ph type="body" sz="quarter" idx="11"/>
          </p:nvPr>
        </p:nvSpPr>
        <p:spPr>
          <a:xfrm>
            <a:off x="2593731" y="5565531"/>
            <a:ext cx="5531365" cy="313289"/>
          </a:xfrm>
        </p:spPr>
        <p:txBody>
          <a:bodyPr/>
          <a:lstStyle/>
          <a:p>
            <a:r>
              <a:rPr lang="en-US" dirty="0"/>
              <a:t>Figure 10-32 Getting the device’s current position</a:t>
            </a:r>
          </a:p>
        </p:txBody>
      </p:sp>
    </p:spTree>
    <p:extLst>
      <p:ext uri="{BB962C8B-B14F-4D97-AF65-F5344CB8AC3E}">
        <p14:creationId xmlns:p14="http://schemas.microsoft.com/office/powerpoint/2010/main" val="356809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B548-8141-4E49-8C5E-06E9E0417D7D}"/>
              </a:ext>
            </a:extLst>
          </p:cNvPr>
          <p:cNvSpPr>
            <a:spLocks noGrp="1"/>
          </p:cNvSpPr>
          <p:nvPr>
            <p:ph type="title"/>
          </p:nvPr>
        </p:nvSpPr>
        <p:spPr/>
        <p:txBody>
          <a:bodyPr/>
          <a:lstStyle/>
          <a:p>
            <a:r>
              <a:rPr lang="en-US" dirty="0"/>
              <a:t>Mapping Your Position with Geolocation (5 of 5)</a:t>
            </a:r>
          </a:p>
        </p:txBody>
      </p:sp>
      <p:sp>
        <p:nvSpPr>
          <p:cNvPr id="3" name="Text Placeholder 2">
            <a:extLst>
              <a:ext uri="{FF2B5EF4-FFF2-40B4-BE49-F238E27FC236}">
                <a16:creationId xmlns:a16="http://schemas.microsoft.com/office/drawing/2014/main" id="{5ABE22EB-50B6-344C-8ED3-B919E2C091FC}"/>
              </a:ext>
            </a:extLst>
          </p:cNvPr>
          <p:cNvSpPr>
            <a:spLocks noGrp="1"/>
          </p:cNvSpPr>
          <p:nvPr>
            <p:ph type="body" sz="quarter" idx="17"/>
          </p:nvPr>
        </p:nvSpPr>
        <p:spPr/>
        <p:txBody>
          <a:bodyPr/>
          <a:lstStyle/>
          <a:p>
            <a:r>
              <a:rPr lang="en-US" dirty="0"/>
              <a:t>Syntax for continually updating position data in response to movement:</a:t>
            </a:r>
            <a:br>
              <a:rPr lang="en-US" dirty="0"/>
            </a:br>
            <a:r>
              <a:rPr lang="en-US" i="1" dirty="0">
                <a:latin typeface="Courier New" panose="02070309020205020404" pitchFamily="49" charset="0"/>
                <a:cs typeface="Courier New" panose="02070309020205020404" pitchFamily="49" charset="0"/>
              </a:rPr>
              <a: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navigator.geolocation.watchPosition</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success</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fail</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opt</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id</a:t>
            </a:r>
            <a:r>
              <a:rPr lang="en-US" dirty="0"/>
              <a:t> is a timer ID registering the repeated invocations of the function</a:t>
            </a:r>
          </a:p>
          <a:p>
            <a:pPr lvl="1"/>
            <a:r>
              <a:rPr lang="en-US" dirty="0"/>
              <a:t>Very resource-intensive method</a:t>
            </a:r>
            <a:br>
              <a:rPr lang="en-US" dirty="0"/>
            </a:br>
            <a:endParaRPr lang="en-US" dirty="0"/>
          </a:p>
          <a:p>
            <a:r>
              <a:rPr lang="en-US" dirty="0"/>
              <a:t>Syntax for clearing the </a:t>
            </a:r>
            <a:r>
              <a:rPr lang="en-US" dirty="0" err="1">
                <a:latin typeface="Courier New" panose="02070309020205020404" pitchFamily="49" charset="0"/>
                <a:cs typeface="Courier New" panose="02070309020205020404" pitchFamily="49" charset="0"/>
              </a:rPr>
              <a:t>watchPosition</a:t>
            </a:r>
            <a:r>
              <a:rPr lang="en-US" dirty="0">
                <a:latin typeface="Courier New" panose="02070309020205020404" pitchFamily="49" charset="0"/>
                <a:cs typeface="Courier New" panose="02070309020205020404" pitchFamily="49" charset="0"/>
              </a:rPr>
              <a:t>()</a:t>
            </a:r>
            <a:r>
              <a:rPr lang="en-US" dirty="0"/>
              <a:t> method:</a:t>
            </a:r>
            <a:br>
              <a:rPr lang="en-US" dirty="0"/>
            </a:br>
            <a:r>
              <a:rPr lang="en-US" dirty="0" err="1">
                <a:latin typeface="Courier New" panose="02070309020205020404" pitchFamily="49" charset="0"/>
                <a:cs typeface="Courier New" panose="02070309020205020404" pitchFamily="49" charset="0"/>
              </a:rPr>
              <a:t>navigator.geolocation.clearWatch</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id</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t>Handling errors with geolocation</a:t>
            </a:r>
          </a:p>
          <a:p>
            <a:pPr lvl="1"/>
            <a:r>
              <a:rPr lang="en-US" dirty="0"/>
              <a:t>Use a modern browser version</a:t>
            </a:r>
          </a:p>
          <a:p>
            <a:pPr lvl="1"/>
            <a:r>
              <a:rPr lang="en-US" dirty="0"/>
              <a:t>Enable location services on your browser or device</a:t>
            </a:r>
          </a:p>
          <a:p>
            <a:pPr lvl="1"/>
            <a:r>
              <a:rPr lang="en-US" dirty="0"/>
              <a:t>Ask the network administrator about access restrictions</a:t>
            </a:r>
          </a:p>
          <a:p>
            <a:pPr lvl="1"/>
            <a:r>
              <a:rPr lang="en-US" dirty="0"/>
              <a:t>Reboot the computing device</a:t>
            </a:r>
          </a:p>
        </p:txBody>
      </p:sp>
    </p:spTree>
    <p:extLst>
      <p:ext uri="{BB962C8B-B14F-4D97-AF65-F5344CB8AC3E}">
        <p14:creationId xmlns:p14="http://schemas.microsoft.com/office/powerpoint/2010/main" val="1602080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C308-2625-C345-A8AC-073E461C5035}"/>
              </a:ext>
            </a:extLst>
          </p:cNvPr>
          <p:cNvSpPr>
            <a:spLocks noGrp="1"/>
          </p:cNvSpPr>
          <p:nvPr>
            <p:ph type="title"/>
          </p:nvPr>
        </p:nvSpPr>
        <p:spPr/>
        <p:txBody>
          <a:bodyPr/>
          <a:lstStyle/>
          <a:p>
            <a:r>
              <a:rPr lang="en-US" dirty="0"/>
              <a:t>Adding Directions to a Map (1 of 9)</a:t>
            </a:r>
          </a:p>
        </p:txBody>
      </p:sp>
      <p:sp>
        <p:nvSpPr>
          <p:cNvPr id="3" name="Text Placeholder 2">
            <a:extLst>
              <a:ext uri="{FF2B5EF4-FFF2-40B4-BE49-F238E27FC236}">
                <a16:creationId xmlns:a16="http://schemas.microsoft.com/office/drawing/2014/main" id="{2C422765-310C-A543-B27A-A3611868455A}"/>
              </a:ext>
            </a:extLst>
          </p:cNvPr>
          <p:cNvSpPr>
            <a:spLocks noGrp="1"/>
          </p:cNvSpPr>
          <p:nvPr>
            <p:ph type="body" sz="quarter" idx="17"/>
          </p:nvPr>
        </p:nvSpPr>
        <p:spPr/>
        <p:txBody>
          <a:bodyPr/>
          <a:lstStyle/>
          <a:p>
            <a:r>
              <a:rPr lang="en-US" dirty="0"/>
              <a:t>Google Maps API objects for managing directions:</a:t>
            </a:r>
          </a:p>
          <a:p>
            <a:pPr lvl="1"/>
            <a:r>
              <a:rPr lang="en-US" b="1" dirty="0" err="1">
                <a:solidFill>
                  <a:srgbClr val="004A78"/>
                </a:solidFill>
                <a:latin typeface="Courier New" panose="02070309020205020404" pitchFamily="49" charset="0"/>
                <a:cs typeface="Courier New" panose="02070309020205020404" pitchFamily="49" charset="0"/>
              </a:rPr>
              <a:t>DirectionsService</a:t>
            </a:r>
            <a:r>
              <a:rPr lang="en-US" b="1" dirty="0">
                <a:solidFill>
                  <a:srgbClr val="004A78"/>
                </a:solidFill>
              </a:rPr>
              <a:t> object</a:t>
            </a:r>
            <a:r>
              <a:rPr lang="en-US" dirty="0"/>
              <a:t>, which queries the Google Maps Directions Service to find the most efficient route between two locations for a given mode of travel</a:t>
            </a:r>
          </a:p>
          <a:p>
            <a:pPr lvl="1"/>
            <a:r>
              <a:rPr lang="en-US" b="1" dirty="0" err="1">
                <a:solidFill>
                  <a:srgbClr val="004A78"/>
                </a:solidFill>
                <a:latin typeface="Courier New" panose="02070309020205020404" pitchFamily="49" charset="0"/>
                <a:cs typeface="Courier New" panose="02070309020205020404" pitchFamily="49" charset="0"/>
              </a:rPr>
              <a:t>DirectionsRenderer</a:t>
            </a:r>
            <a:r>
              <a:rPr lang="en-US" b="1" dirty="0">
                <a:solidFill>
                  <a:srgbClr val="004A78"/>
                </a:solidFill>
              </a:rPr>
              <a:t> object</a:t>
            </a:r>
            <a:r>
              <a:rPr lang="en-US" dirty="0"/>
              <a:t>, which draws the route on a map or writes the turn-by-turn directions to the web page</a:t>
            </a:r>
          </a:p>
          <a:p>
            <a:r>
              <a:rPr lang="en-US" dirty="0"/>
              <a:t>Both must be instantiated before use</a:t>
            </a:r>
          </a:p>
        </p:txBody>
      </p:sp>
    </p:spTree>
    <p:extLst>
      <p:ext uri="{BB962C8B-B14F-4D97-AF65-F5344CB8AC3E}">
        <p14:creationId xmlns:p14="http://schemas.microsoft.com/office/powerpoint/2010/main" val="2535343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FAB3-572E-B442-B0F8-2DA2D296AF69}"/>
              </a:ext>
            </a:extLst>
          </p:cNvPr>
          <p:cNvSpPr>
            <a:spLocks noGrp="1"/>
          </p:cNvSpPr>
          <p:nvPr>
            <p:ph type="title"/>
          </p:nvPr>
        </p:nvSpPr>
        <p:spPr/>
        <p:txBody>
          <a:bodyPr/>
          <a:lstStyle/>
          <a:p>
            <a:r>
              <a:rPr lang="en-US" dirty="0"/>
              <a:t>Adding Directions to a Map (2 of 9)</a:t>
            </a:r>
          </a:p>
        </p:txBody>
      </p:sp>
      <p:pic>
        <p:nvPicPr>
          <p:cNvPr id="6" name="Picture Placeholder 5" descr="A code block with code for the device's current position. Program code. In the code, the words in the variable names are merged, and the code contains the following keywords: function, let. Line 1: function get P o s, left parenthesis, p o s, right parenthesis, left brace. Line 2, indented once: let, my Position, equals, left brace. Line 3, indented once: lat, colon, p o s, dot, c o o r d s, dot, latitude, semicolon. Line 4, indented once: l n g, colon, p o s, dot, c o o r d s, dot, longitude, semicolon. Line 5, indented once: Right brace. Line 6: Blank. Line 7, indented once: console, dot, log, left parenthesis, my Position, right parenthesis, semicolon. Line 8: Blank. Line 9, indented once: Forward slash, forward slash, Set up direction service and rendering. Line 10, indented once: let, route Find, equals, new, google, dot, maps, dot, Directions Service, left parenthesis, right parenthesis, semicolon.  Line 11, indented once: let, route Draw, equals, new, google, dot, maps, dot, Directions Renderer, left parenthesis, right parenthesis, semicolon. Line 12: Right brace. In the above code, line 10 contains the object to generate data about the route. Line 11 contains the object to display the route within a map or page element.">
            <a:extLst>
              <a:ext uri="{FF2B5EF4-FFF2-40B4-BE49-F238E27FC236}">
                <a16:creationId xmlns:a16="http://schemas.microsoft.com/office/drawing/2014/main" id="{AE0C2D4D-82DF-0148-AD16-31F7D0B06153}"/>
              </a:ext>
            </a:extLst>
          </p:cNvPr>
          <p:cNvPicPr>
            <a:picLocks noGrp="1" noChangeAspect="1"/>
          </p:cNvPicPr>
          <p:nvPr>
            <p:ph type="pic" sz="quarter" idx="10"/>
          </p:nvPr>
        </p:nvPicPr>
        <p:blipFill>
          <a:blip r:embed="rId2"/>
          <a:stretch>
            <a:fillRect/>
          </a:stretch>
        </p:blipFill>
        <p:spPr>
          <a:xfrm>
            <a:off x="731520" y="1619557"/>
            <a:ext cx="10323348" cy="3587158"/>
          </a:xfrm>
        </p:spPr>
      </p:pic>
      <p:sp>
        <p:nvSpPr>
          <p:cNvPr id="4" name="Text Placeholder 3">
            <a:extLst>
              <a:ext uri="{FF2B5EF4-FFF2-40B4-BE49-F238E27FC236}">
                <a16:creationId xmlns:a16="http://schemas.microsoft.com/office/drawing/2014/main" id="{7BE4D8D0-3711-4449-91AE-C35E46B1D839}"/>
              </a:ext>
            </a:extLst>
          </p:cNvPr>
          <p:cNvSpPr>
            <a:spLocks noGrp="1"/>
          </p:cNvSpPr>
          <p:nvPr>
            <p:ph type="body" sz="quarter" idx="11"/>
          </p:nvPr>
        </p:nvSpPr>
        <p:spPr>
          <a:xfrm>
            <a:off x="3569677" y="5206715"/>
            <a:ext cx="7885701" cy="672105"/>
          </a:xfrm>
        </p:spPr>
        <p:txBody>
          <a:bodyPr/>
          <a:lstStyle/>
          <a:p>
            <a:r>
              <a:rPr lang="en-US" dirty="0"/>
              <a:t>Figure 10-34 The device’s current position</a:t>
            </a:r>
          </a:p>
        </p:txBody>
      </p:sp>
    </p:spTree>
    <p:extLst>
      <p:ext uri="{BB962C8B-B14F-4D97-AF65-F5344CB8AC3E}">
        <p14:creationId xmlns:p14="http://schemas.microsoft.com/office/powerpoint/2010/main" val="737871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7799-1CCD-8F43-AD7A-6B3A3C66E608}"/>
              </a:ext>
            </a:extLst>
          </p:cNvPr>
          <p:cNvSpPr>
            <a:spLocks noGrp="1"/>
          </p:cNvSpPr>
          <p:nvPr>
            <p:ph type="title"/>
          </p:nvPr>
        </p:nvSpPr>
        <p:spPr/>
        <p:txBody>
          <a:bodyPr/>
          <a:lstStyle/>
          <a:p>
            <a:r>
              <a:rPr lang="en-US" dirty="0"/>
              <a:t>Adding Directions to a Map (3 of 9)</a:t>
            </a:r>
          </a:p>
        </p:txBody>
      </p:sp>
      <p:sp>
        <p:nvSpPr>
          <p:cNvPr id="3" name="Text Placeholder 2">
            <a:extLst>
              <a:ext uri="{FF2B5EF4-FFF2-40B4-BE49-F238E27FC236}">
                <a16:creationId xmlns:a16="http://schemas.microsoft.com/office/drawing/2014/main" id="{9C3774F5-832F-DF4E-8109-03D6DC369692}"/>
              </a:ext>
            </a:extLst>
          </p:cNvPr>
          <p:cNvSpPr>
            <a:spLocks noGrp="1"/>
          </p:cNvSpPr>
          <p:nvPr>
            <p:ph type="body" sz="quarter" idx="17"/>
          </p:nvPr>
        </p:nvSpPr>
        <p:spPr/>
        <p:txBody>
          <a:bodyPr>
            <a:normAutofit/>
          </a:bodyPr>
          <a:lstStyle/>
          <a:p>
            <a:r>
              <a:rPr lang="en-US" dirty="0"/>
              <a:t>The </a:t>
            </a:r>
            <a:r>
              <a:rPr lang="en-US" dirty="0">
                <a:latin typeface="Courier New" panose="02070309020205020404" pitchFamily="49" charset="0"/>
                <a:cs typeface="Courier New" panose="02070309020205020404" pitchFamily="49" charset="0"/>
              </a:rPr>
              <a:t>route</a:t>
            </a:r>
            <a:r>
              <a:rPr lang="en-US" dirty="0"/>
              <a:t> object</a:t>
            </a:r>
          </a:p>
          <a:p>
            <a:pPr lvl="1"/>
            <a:r>
              <a:rPr lang="en-US" dirty="0"/>
              <a:t>Syntax for object describing a route that can be passed in to the directions service:</a:t>
            </a:r>
            <a:br>
              <a:rPr lang="en-US" dirty="0"/>
            </a:br>
            <a:r>
              <a:rPr lang="en-US" i="1" dirty="0">
                <a:latin typeface="Courier New" panose="02070309020205020404" pitchFamily="49" charset="0"/>
                <a:cs typeface="Courier New" panose="02070309020205020404" pitchFamily="49" charset="0"/>
              </a:rPr>
              <a:t>route</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origin: </a:t>
            </a:r>
            <a:r>
              <a:rPr lang="en-US" i="1" dirty="0">
                <a:latin typeface="Courier New" panose="02070309020205020404" pitchFamily="49" charset="0"/>
                <a:cs typeface="Courier New" panose="02070309020205020404" pitchFamily="49" charset="0"/>
              </a:rPr>
              <a:t>location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LatLng</a:t>
            </a:r>
            <a:r>
              <a:rPr lang="en-US" dirty="0">
                <a:latin typeface="Courier New" panose="02070309020205020404" pitchFamily="49" charset="0"/>
                <a:cs typeface="Courier New" panose="02070309020205020404" pitchFamily="49" charset="0"/>
              </a:rPr>
              <a:t> object or location name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destination: </a:t>
            </a:r>
            <a:r>
              <a:rPr lang="en-US" i="1" dirty="0">
                <a:latin typeface="Courier New" panose="02070309020205020404" pitchFamily="49" charset="0"/>
                <a:cs typeface="Courier New" panose="02070309020205020404" pitchFamily="49" charset="0"/>
              </a:rPr>
              <a:t>location</a:t>
            </a:r>
            <a:r>
              <a:rPr lang="en-US" dirty="0">
                <a:latin typeface="Courier New" panose="02070309020205020404" pitchFamily="49" charset="0"/>
                <a:cs typeface="Courier New" panose="02070309020205020404" pitchFamily="49" charset="0"/>
              </a:rPr>
              <a:t>, // same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travelMode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type</a:t>
            </a:r>
            <a:r>
              <a:rPr lang="en-US" dirty="0">
                <a:latin typeface="Courier New" panose="02070309020205020404" pitchFamily="49" charset="0"/>
                <a:cs typeface="Courier New" panose="02070309020205020404" pitchFamily="49" charset="0"/>
              </a:rPr>
              <a:t>       // travel conveyance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2"/>
            <a:r>
              <a:rPr lang="en-US" dirty="0"/>
              <a:t>Travel modes: DRIVING, BICYCLING, TRANSIT, WALKING</a:t>
            </a:r>
          </a:p>
          <a:p>
            <a:pPr lvl="1"/>
            <a:r>
              <a:rPr lang="en-US" dirty="0"/>
              <a:t>Sample cycling route to Mount Rushmore National Monument:</a:t>
            </a:r>
            <a:br>
              <a:rPr lang="en-US" dirty="0"/>
            </a:br>
            <a:r>
              <a:rPr lang="en-US" dirty="0">
                <a:latin typeface="Courier New" panose="02070309020205020404" pitchFamily="49" charset="0"/>
                <a:cs typeface="Courier New" panose="02070309020205020404" pitchFamily="49" charset="0"/>
              </a:rPr>
              <a:t>route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origin: {</a:t>
            </a:r>
            <a:r>
              <a:rPr lang="en-US" dirty="0" err="1">
                <a:latin typeface="Courier New" panose="02070309020205020404" pitchFamily="49" charset="0"/>
                <a:cs typeface="Courier New" panose="02070309020205020404" pitchFamily="49" charset="0"/>
              </a:rPr>
              <a:t>lat</a:t>
            </a:r>
            <a:r>
              <a:rPr lang="en-US" dirty="0">
                <a:latin typeface="Courier New" panose="02070309020205020404" pitchFamily="49" charset="0"/>
                <a:cs typeface="Courier New" panose="02070309020205020404" pitchFamily="49" charset="0"/>
              </a:rPr>
              <a:t>: 43.932652, </a:t>
            </a:r>
            <a:r>
              <a:rPr lang="en-US" dirty="0" err="1">
                <a:latin typeface="Courier New" panose="02070309020205020404" pitchFamily="49" charset="0"/>
                <a:cs typeface="Courier New" panose="02070309020205020404" pitchFamily="49" charset="0"/>
              </a:rPr>
              <a:t>lng</a:t>
            </a:r>
            <a:r>
              <a:rPr lang="en-US" dirty="0">
                <a:latin typeface="Courier New" panose="02070309020205020404" pitchFamily="49" charset="0"/>
                <a:cs typeface="Courier New" panose="02070309020205020404" pitchFamily="49" charset="0"/>
              </a:rPr>
              <a:t>: -103.576607},</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destination: "Mount Rushmore, SD",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travelMode</a:t>
            </a:r>
            <a:r>
              <a:rPr lang="en-US" dirty="0">
                <a:latin typeface="Courier New" panose="02070309020205020404" pitchFamily="49" charset="0"/>
                <a:cs typeface="Courier New" panose="02070309020205020404" pitchFamily="49" charset="0"/>
              </a:rPr>
              <a:t>: "BICYCLING"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51367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D56D8-E429-D341-A189-34D48B2596F5}"/>
              </a:ext>
            </a:extLst>
          </p:cNvPr>
          <p:cNvSpPr>
            <a:spLocks noGrp="1"/>
          </p:cNvSpPr>
          <p:nvPr>
            <p:ph type="title"/>
          </p:nvPr>
        </p:nvSpPr>
        <p:spPr/>
        <p:txBody>
          <a:bodyPr/>
          <a:lstStyle/>
          <a:p>
            <a:r>
              <a:rPr lang="en-US" dirty="0"/>
              <a:t>Adding Directions to a Map (4 of 9)</a:t>
            </a:r>
          </a:p>
        </p:txBody>
      </p:sp>
      <p:pic>
        <p:nvPicPr>
          <p:cNvPr id="6" name="Picture Placeholder 5" descr="A code block with code for the route object from you location to the convention center. Program code. In the code, the words in the variable names are merged, and the code contains the following keywords: function, let. Line 1, indented once: Forward slash, forward slash, Set up direction service and rendering. Line 2, indented once: let, route Find, equals, new google, dot, maps, dot, Directions Service, left parenthesis, right parenthesis, semicolon. Line 3, indented once: let, route Draw, equals, new google, dot, maps, dot, Directions Renderer, left parenthesis, right parenthesis, semicolon. Line 4: Blank. Line 5, indented once: Forward slash, forward slash, Drive from current location to Oak Top House. Line 6, indented once: let, my Route, equals, left brace. Line 7, indented twice: origin, colon, my Position, comma. Line 8, indented twice: destination, colon oak Top House, comma. Line 9, indented twice: travel Mode, colon, left double quotation mark, DRIVING, right double quotation mark. Line 10, indented once: Right brace. Line 11: Right brace.">
            <a:extLst>
              <a:ext uri="{FF2B5EF4-FFF2-40B4-BE49-F238E27FC236}">
                <a16:creationId xmlns:a16="http://schemas.microsoft.com/office/drawing/2014/main" id="{D4DB5453-2C61-8142-87CD-A8AC5411751B}"/>
              </a:ext>
            </a:extLst>
          </p:cNvPr>
          <p:cNvPicPr>
            <a:picLocks noGrp="1" noChangeAspect="1"/>
          </p:cNvPicPr>
          <p:nvPr>
            <p:ph type="pic" sz="quarter" idx="10"/>
          </p:nvPr>
        </p:nvPicPr>
        <p:blipFill>
          <a:blip r:embed="rId2"/>
          <a:stretch>
            <a:fillRect/>
          </a:stretch>
        </p:blipFill>
        <p:spPr>
          <a:xfrm>
            <a:off x="731520" y="1619556"/>
            <a:ext cx="8099584" cy="3135323"/>
          </a:xfrm>
        </p:spPr>
      </p:pic>
      <p:sp>
        <p:nvSpPr>
          <p:cNvPr id="4" name="Text Placeholder 3">
            <a:extLst>
              <a:ext uri="{FF2B5EF4-FFF2-40B4-BE49-F238E27FC236}">
                <a16:creationId xmlns:a16="http://schemas.microsoft.com/office/drawing/2014/main" id="{252A2815-4B41-9E46-8DD3-DC8DDF2BEDE8}"/>
              </a:ext>
            </a:extLst>
          </p:cNvPr>
          <p:cNvSpPr>
            <a:spLocks noGrp="1"/>
          </p:cNvSpPr>
          <p:nvPr>
            <p:ph type="body" sz="quarter" idx="11"/>
          </p:nvPr>
        </p:nvSpPr>
        <p:spPr>
          <a:xfrm>
            <a:off x="1222132" y="5206715"/>
            <a:ext cx="7825154" cy="672105"/>
          </a:xfrm>
        </p:spPr>
        <p:txBody>
          <a:bodyPr/>
          <a:lstStyle/>
          <a:p>
            <a:r>
              <a:rPr lang="en-US" dirty="0"/>
              <a:t>Figure 10-35 Route object from your location to the convention center</a:t>
            </a:r>
          </a:p>
        </p:txBody>
      </p:sp>
    </p:spTree>
    <p:extLst>
      <p:ext uri="{BB962C8B-B14F-4D97-AF65-F5344CB8AC3E}">
        <p14:creationId xmlns:p14="http://schemas.microsoft.com/office/powerpoint/2010/main" val="3300012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6D6B-EBD0-894A-AE21-FB4CAAF6A5AA}"/>
              </a:ext>
            </a:extLst>
          </p:cNvPr>
          <p:cNvSpPr>
            <a:spLocks noGrp="1"/>
          </p:cNvSpPr>
          <p:nvPr>
            <p:ph type="title"/>
          </p:nvPr>
        </p:nvSpPr>
        <p:spPr/>
        <p:txBody>
          <a:bodyPr/>
          <a:lstStyle/>
          <a:p>
            <a:r>
              <a:rPr lang="en-US" dirty="0"/>
              <a:t>Adding Directions to a Map (5 of 9)</a:t>
            </a:r>
          </a:p>
        </p:txBody>
      </p:sp>
      <p:sp>
        <p:nvSpPr>
          <p:cNvPr id="3" name="Text Placeholder 2">
            <a:extLst>
              <a:ext uri="{FF2B5EF4-FFF2-40B4-BE49-F238E27FC236}">
                <a16:creationId xmlns:a16="http://schemas.microsoft.com/office/drawing/2014/main" id="{A0C04FF3-170A-014B-878B-F624663F172B}"/>
              </a:ext>
            </a:extLst>
          </p:cNvPr>
          <p:cNvSpPr>
            <a:spLocks noGrp="1"/>
          </p:cNvSpPr>
          <p:nvPr>
            <p:ph type="body" sz="quarter" idx="17"/>
          </p:nvPr>
        </p:nvSpPr>
        <p:spPr/>
        <p:txBody>
          <a:bodyPr/>
          <a:lstStyle/>
          <a:p>
            <a:r>
              <a:rPr lang="en-US" dirty="0"/>
              <a:t>Displaying the driving route</a:t>
            </a:r>
          </a:p>
          <a:p>
            <a:pPr lvl="1"/>
            <a:r>
              <a:rPr lang="en-US" dirty="0"/>
              <a:t>Syntax for generating directions using the </a:t>
            </a:r>
            <a:r>
              <a:rPr lang="en-US" dirty="0">
                <a:latin typeface="Courier New" panose="02070309020205020404" pitchFamily="49" charset="0"/>
                <a:cs typeface="Courier New" panose="02070309020205020404" pitchFamily="49" charset="0"/>
              </a:rPr>
              <a:t>route()</a:t>
            </a:r>
            <a:r>
              <a:rPr lang="en-US" dirty="0"/>
              <a:t> method:</a:t>
            </a:r>
            <a:br>
              <a:rPr lang="en-US" dirty="0"/>
            </a:br>
            <a:r>
              <a:rPr lang="en-US" i="1" dirty="0" err="1">
                <a:latin typeface="Courier New" panose="02070309020205020404" pitchFamily="49" charset="0"/>
                <a:cs typeface="Courier New" panose="02070309020205020404" pitchFamily="49" charset="0"/>
              </a:rPr>
              <a:t>directionsService</a:t>
            </a:r>
            <a:r>
              <a:rPr lang="en-US" dirty="0" err="1">
                <a:latin typeface="Courier New" panose="02070309020205020404" pitchFamily="49" charset="0"/>
                <a:cs typeface="Courier New" panose="02070309020205020404" pitchFamily="49" charset="0"/>
              </a:rPr>
              <a:t>.route</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routeObj</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Syntax for the callback function argument for the </a:t>
            </a:r>
            <a:r>
              <a:rPr lang="en-US" dirty="0">
                <a:latin typeface="Courier New" panose="02070309020205020404" pitchFamily="49" charset="0"/>
                <a:cs typeface="Courier New" panose="02070309020205020404" pitchFamily="49" charset="0"/>
              </a:rPr>
              <a:t>route()</a:t>
            </a:r>
            <a:r>
              <a:rPr lang="en-US" dirty="0"/>
              <a:t> method:</a:t>
            </a:r>
            <a:br>
              <a:rPr lang="en-US" dirty="0"/>
            </a:br>
            <a:r>
              <a:rPr lang="en-US" dirty="0">
                <a:latin typeface="Courier New" panose="02070309020205020404" pitchFamily="49" charset="0"/>
                <a:cs typeface="Courier New" panose="02070309020205020404" pitchFamily="49" charset="0"/>
              </a:rPr>
              <a:t>function </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result</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status</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t>
            </a:r>
            <a:r>
              <a:rPr lang="en-US" i="1" dirty="0">
                <a:latin typeface="Courier New" panose="02070309020205020404" pitchFamily="49" charset="0"/>
                <a:cs typeface="Courier New" panose="02070309020205020404" pitchFamily="49" charset="0"/>
              </a:rPr>
              <a:t>status</a:t>
            </a:r>
            <a:r>
              <a:rPr lang="en-US" dirty="0">
                <a:latin typeface="Courier New" panose="02070309020205020404" pitchFamily="49" charset="0"/>
                <a:cs typeface="Courier New" panose="02070309020205020404" pitchFamily="49" charset="0"/>
              </a:rPr>
              <a:t> === "OK") {</a:t>
            </a:r>
            <a:br>
              <a:rPr lang="en-US" dirty="0">
                <a:latin typeface="Courier New" panose="02070309020205020404" pitchFamily="49" charset="0"/>
                <a:cs typeface="Courier New" panose="02070309020205020404" pitchFamily="49" charset="0"/>
              </a:rPr>
            </a:br>
            <a:r>
              <a:rPr lang="en-US" i="1" dirty="0">
                <a:latin typeface="Courier New" panose="02070309020205020404" pitchFamily="49" charset="0"/>
                <a:cs typeface="Courier New" panose="02070309020205020404" pitchFamily="49" charset="0"/>
              </a:rPr>
              <a:t>      display the result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else {</a:t>
            </a:r>
            <a:br>
              <a:rPr lang="en-US" dirty="0">
                <a:latin typeface="Courier New" panose="02070309020205020404" pitchFamily="49" charset="0"/>
                <a:cs typeface="Courier New" panose="02070309020205020404" pitchFamily="49" charset="0"/>
              </a:rPr>
            </a:br>
            <a:r>
              <a:rPr lang="en-US" i="1" dirty="0">
                <a:latin typeface="Courier New" panose="02070309020205020404" pitchFamily="49" charset="0"/>
                <a:cs typeface="Courier New" panose="02070309020205020404" pitchFamily="49" charset="0"/>
              </a:rPr>
              <a:t>report an error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Syntax for storing "OK" directions in a </a:t>
            </a:r>
            <a:r>
              <a:rPr lang="en-US" dirty="0" err="1"/>
              <a:t>DirectionsRenderer</a:t>
            </a:r>
            <a:r>
              <a:rPr lang="en-US" dirty="0"/>
              <a:t> object:</a:t>
            </a:r>
            <a:br>
              <a:rPr lang="en-US" dirty="0"/>
            </a:br>
            <a:r>
              <a:rPr lang="en-US" i="1" dirty="0" err="1">
                <a:latin typeface="Courier New" panose="02070309020205020404" pitchFamily="49" charset="0"/>
                <a:cs typeface="Courier New" panose="02070309020205020404" pitchFamily="49" charset="0"/>
              </a:rPr>
              <a:t>directionsRenderer</a:t>
            </a:r>
            <a:r>
              <a:rPr lang="en-US" dirty="0" err="1">
                <a:latin typeface="Courier New" panose="02070309020205020404" pitchFamily="49" charset="0"/>
                <a:cs typeface="Courier New" panose="02070309020205020404" pitchFamily="49" charset="0"/>
              </a:rPr>
              <a:t>.setDirections</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result</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69310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80C7-3477-9E45-8C5E-5A183DD7FDD9}"/>
              </a:ext>
            </a:extLst>
          </p:cNvPr>
          <p:cNvSpPr>
            <a:spLocks noGrp="1"/>
          </p:cNvSpPr>
          <p:nvPr>
            <p:ph type="title"/>
          </p:nvPr>
        </p:nvSpPr>
        <p:spPr/>
        <p:txBody>
          <a:bodyPr/>
          <a:lstStyle/>
          <a:p>
            <a:r>
              <a:rPr lang="en-US" dirty="0"/>
              <a:t>Adding Directions to a Map (6 of 9)</a:t>
            </a:r>
          </a:p>
        </p:txBody>
      </p:sp>
      <p:pic>
        <p:nvPicPr>
          <p:cNvPr id="6" name="Picture Placeholder 5" descr="A code block with code for generating directions for the route. Program code. In the code, the words in the variable names are merged, and the code contains the following keywords: if, else. Line 1, indented once: Forward slash, forward slash, Generate directions for the route. Line 2, indented once: route Find, dot, route, left parenthesis, my Route, comma, function, left parenthesis, result, comma, status, right parenthesis, left brace. Line 3, indented twice: if, left parenthesis, status, equals, equals, left double quotation mark, O K, right double quotation mark, right parenthesis, left brace. Line 4, indented 3 times: route Draw, dot, set Directions, left parenthesis, result, right parenthesis, semicolon. Line 5, indented twice: Right brace, else, left brace. Line 6, indented 3 times: route Box, dot, text Content, equals, left double quotation mark, Directions Unavailable, colon, character space, right double quotation mark, plus, status, semicolon. Line 7, indented twice: Right brace. Line 8, indented once: Right brace, right parenthesis, semicolon. Line 9: Blank. Line 10: Right brace. In the above code, line 2 queries the directions service to find directions for the route. With parenthesis, my Route is the route object from your location to Oak Top House. With the second set of parenthesis, result contains the result generated by the directions service and status contains the status of the service request. In line 4, if the request is successful, the result is applied to the directions renderer. Otherwise, in line 6, the reason for the failure is displayed.">
            <a:extLst>
              <a:ext uri="{FF2B5EF4-FFF2-40B4-BE49-F238E27FC236}">
                <a16:creationId xmlns:a16="http://schemas.microsoft.com/office/drawing/2014/main" id="{C4F7CFCA-61B7-EC40-BC13-83BAE86FA17D}"/>
              </a:ext>
            </a:extLst>
          </p:cNvPr>
          <p:cNvPicPr>
            <a:picLocks noGrp="1" noChangeAspect="1"/>
          </p:cNvPicPr>
          <p:nvPr>
            <p:ph type="pic" sz="quarter" idx="10"/>
          </p:nvPr>
        </p:nvPicPr>
        <p:blipFill>
          <a:blip r:embed="rId2"/>
          <a:stretch>
            <a:fillRect/>
          </a:stretch>
        </p:blipFill>
        <p:spPr>
          <a:xfrm>
            <a:off x="731519" y="1619557"/>
            <a:ext cx="10750127" cy="3004694"/>
          </a:xfrm>
        </p:spPr>
      </p:pic>
      <p:sp>
        <p:nvSpPr>
          <p:cNvPr id="4" name="Text Placeholder 3">
            <a:extLst>
              <a:ext uri="{FF2B5EF4-FFF2-40B4-BE49-F238E27FC236}">
                <a16:creationId xmlns:a16="http://schemas.microsoft.com/office/drawing/2014/main" id="{D1A79EFC-C91F-D443-BCBD-1BA33451286E}"/>
              </a:ext>
            </a:extLst>
          </p:cNvPr>
          <p:cNvSpPr>
            <a:spLocks noGrp="1"/>
          </p:cNvSpPr>
          <p:nvPr>
            <p:ph type="body" sz="quarter" idx="11"/>
          </p:nvPr>
        </p:nvSpPr>
        <p:spPr>
          <a:xfrm>
            <a:off x="3429000" y="5206715"/>
            <a:ext cx="5732585" cy="672105"/>
          </a:xfrm>
        </p:spPr>
        <p:txBody>
          <a:bodyPr/>
          <a:lstStyle/>
          <a:p>
            <a:r>
              <a:rPr lang="en-US" dirty="0"/>
              <a:t>Figure 10-36 Generating directions for the route</a:t>
            </a:r>
          </a:p>
        </p:txBody>
      </p:sp>
    </p:spTree>
    <p:extLst>
      <p:ext uri="{BB962C8B-B14F-4D97-AF65-F5344CB8AC3E}">
        <p14:creationId xmlns:p14="http://schemas.microsoft.com/office/powerpoint/2010/main" val="1902100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7B1E9-9C04-084A-A90A-AF2BE472B994}"/>
              </a:ext>
            </a:extLst>
          </p:cNvPr>
          <p:cNvSpPr>
            <a:spLocks noGrp="1"/>
          </p:cNvSpPr>
          <p:nvPr>
            <p:ph type="title"/>
          </p:nvPr>
        </p:nvSpPr>
        <p:spPr/>
        <p:txBody>
          <a:bodyPr/>
          <a:lstStyle/>
          <a:p>
            <a:r>
              <a:rPr lang="en-US" dirty="0"/>
              <a:t>Adding Directions to a Map (7 of 9)</a:t>
            </a:r>
          </a:p>
        </p:txBody>
      </p:sp>
      <p:sp>
        <p:nvSpPr>
          <p:cNvPr id="3" name="Text Placeholder 2">
            <a:extLst>
              <a:ext uri="{FF2B5EF4-FFF2-40B4-BE49-F238E27FC236}">
                <a16:creationId xmlns:a16="http://schemas.microsoft.com/office/drawing/2014/main" id="{1633DB02-F037-5548-8152-5EF916334DF1}"/>
              </a:ext>
            </a:extLst>
          </p:cNvPr>
          <p:cNvSpPr>
            <a:spLocks noGrp="1"/>
          </p:cNvSpPr>
          <p:nvPr>
            <p:ph type="body" sz="quarter" idx="17"/>
          </p:nvPr>
        </p:nvSpPr>
        <p:spPr/>
        <p:txBody>
          <a:bodyPr/>
          <a:lstStyle/>
          <a:p>
            <a:r>
              <a:rPr lang="en-US" dirty="0"/>
              <a:t>Displaying the driving route (continued)</a:t>
            </a:r>
          </a:p>
          <a:p>
            <a:pPr lvl="1"/>
            <a:r>
              <a:rPr lang="en-US" b="1" dirty="0">
                <a:solidFill>
                  <a:srgbClr val="004A78"/>
                </a:solidFill>
              </a:rPr>
              <a:t>Callback</a:t>
            </a:r>
            <a:r>
              <a:rPr lang="en-US" dirty="0"/>
              <a:t>: any executable code that is called to complete a task or return a value</a:t>
            </a:r>
          </a:p>
          <a:p>
            <a:pPr lvl="2"/>
            <a:r>
              <a:rPr lang="en-US" b="1" dirty="0">
                <a:solidFill>
                  <a:srgbClr val="004A78"/>
                </a:solidFill>
              </a:rPr>
              <a:t>Synchronous callback</a:t>
            </a:r>
            <a:r>
              <a:rPr lang="en-US" dirty="0"/>
              <a:t>: a callback that accomplishes its task before returning control to the caller, and can thus cause the script to stall for a long or difficult task</a:t>
            </a:r>
          </a:p>
          <a:p>
            <a:pPr lvl="2"/>
            <a:r>
              <a:rPr lang="en-US" b="1" dirty="0">
                <a:solidFill>
                  <a:srgbClr val="004A78"/>
                </a:solidFill>
              </a:rPr>
              <a:t>Asynchronous callback</a:t>
            </a:r>
            <a:r>
              <a:rPr lang="en-US" dirty="0"/>
              <a:t>: a callback that releases the program execution as it works on its task so that the callback and the rest of the code are working in parallel, and thus requires that the code ensure that a result is provided before the code that needs that result attempts to execute</a:t>
            </a:r>
          </a:p>
          <a:p>
            <a:pPr lvl="1"/>
            <a:r>
              <a:rPr lang="en-US" dirty="0"/>
              <a:t>Syntax for placing a route on the map using the </a:t>
            </a:r>
            <a:r>
              <a:rPr lang="en-US" dirty="0" err="1">
                <a:latin typeface="Courier New" panose="02070309020205020404" pitchFamily="49" charset="0"/>
                <a:cs typeface="Courier New" panose="02070309020205020404" pitchFamily="49" charset="0"/>
              </a:rPr>
              <a:t>directionsRenderer</a:t>
            </a:r>
            <a:r>
              <a:rPr lang="en-US" dirty="0"/>
              <a:t> object's </a:t>
            </a:r>
            <a:r>
              <a:rPr lang="en-US" dirty="0" err="1">
                <a:latin typeface="Courier New" panose="02070309020205020404" pitchFamily="49" charset="0"/>
                <a:cs typeface="Courier New" panose="02070309020205020404" pitchFamily="49" charset="0"/>
              </a:rPr>
              <a:t>setMap</a:t>
            </a:r>
            <a:r>
              <a:rPr lang="en-US" dirty="0">
                <a:latin typeface="Courier New" panose="02070309020205020404" pitchFamily="49" charset="0"/>
                <a:cs typeface="Courier New" panose="02070309020205020404" pitchFamily="49" charset="0"/>
              </a:rPr>
              <a:t>()</a:t>
            </a:r>
            <a:r>
              <a:rPr lang="en-US" dirty="0"/>
              <a:t> method:</a:t>
            </a:r>
            <a:br>
              <a:rPr lang="en-US" dirty="0"/>
            </a:br>
            <a:r>
              <a:rPr lang="en-US" i="1" dirty="0" err="1">
                <a:latin typeface="Courier New" panose="02070309020205020404" pitchFamily="49" charset="0"/>
                <a:cs typeface="Courier New" panose="02070309020205020404" pitchFamily="49" charset="0"/>
              </a:rPr>
              <a:t>directionsRenderer</a:t>
            </a:r>
            <a:r>
              <a:rPr lang="en-US" dirty="0" err="1">
                <a:latin typeface="Courier New" panose="02070309020205020404" pitchFamily="49" charset="0"/>
                <a:cs typeface="Courier New" panose="02070309020205020404" pitchFamily="49" charset="0"/>
              </a:rPr>
              <a:t>.setMap</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map</a:t>
            </a:r>
            <a:r>
              <a:rPr lang="en-US" dirty="0">
                <a:latin typeface="Courier New" panose="02070309020205020404" pitchFamily="49" charset="0"/>
                <a:cs typeface="Courier New" panose="02070309020205020404" pitchFamily="49" charset="0"/>
              </a:rPr>
              <a:t>)</a:t>
            </a:r>
          </a:p>
          <a:p>
            <a:pPr lvl="1"/>
            <a:r>
              <a:rPr lang="en-US" dirty="0"/>
              <a:t>Syntax for displaying turn-by-turn directions within a web page element using the object's </a:t>
            </a:r>
            <a:r>
              <a:rPr lang="en-US" dirty="0" err="1">
                <a:latin typeface="Courier New" panose="02070309020205020404" pitchFamily="49" charset="0"/>
                <a:cs typeface="Courier New" panose="02070309020205020404" pitchFamily="49" charset="0"/>
              </a:rPr>
              <a:t>setPanel</a:t>
            </a:r>
            <a:r>
              <a:rPr lang="en-US" dirty="0">
                <a:latin typeface="Courier New" panose="02070309020205020404" pitchFamily="49" charset="0"/>
                <a:cs typeface="Courier New" panose="02070309020205020404" pitchFamily="49" charset="0"/>
              </a:rPr>
              <a:t>()</a:t>
            </a:r>
            <a:r>
              <a:rPr lang="en-US" dirty="0"/>
              <a:t> method:</a:t>
            </a:r>
            <a:br>
              <a:rPr lang="en-US" dirty="0"/>
            </a:br>
            <a:r>
              <a:rPr lang="en-US" i="1" dirty="0" err="1">
                <a:latin typeface="Courier New" panose="02070309020205020404" pitchFamily="49" charset="0"/>
                <a:cs typeface="Courier New" panose="02070309020205020404" pitchFamily="49" charset="0"/>
              </a:rPr>
              <a:t>directionsRenderer</a:t>
            </a:r>
            <a:r>
              <a:rPr lang="en-US" dirty="0" err="1">
                <a:latin typeface="Courier New" panose="02070309020205020404" pitchFamily="49" charset="0"/>
                <a:cs typeface="Courier New" panose="02070309020205020404" pitchFamily="49" charset="0"/>
              </a:rPr>
              <a:t>.setPanel</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elem</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16627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3ACA-3A26-F246-8BB2-93DA36577BFE}"/>
              </a:ext>
            </a:extLst>
          </p:cNvPr>
          <p:cNvSpPr>
            <a:spLocks noGrp="1"/>
          </p:cNvSpPr>
          <p:nvPr>
            <p:ph type="title"/>
          </p:nvPr>
        </p:nvSpPr>
        <p:spPr/>
        <p:txBody>
          <a:bodyPr/>
          <a:lstStyle/>
          <a:p>
            <a:r>
              <a:rPr lang="en-US" dirty="0"/>
              <a:t>Adding Directions to a Map (8 of 9)</a:t>
            </a:r>
          </a:p>
        </p:txBody>
      </p:sp>
      <p:pic>
        <p:nvPicPr>
          <p:cNvPr id="6" name="Picture Placeholder 5" descr="A code block with code for displaying the travel route. Program code. In the code, the words in the variable names are merged, and the code contains the following keywords: if, else. Line 1: Forward slash, forward slash, Generate directions for the route. Line 2: route Find, dot, route, left parenthesis, my Route, comma, function, left parenthesis, result, comma, status, right parenthesis, left brace. Line 3, indented once: if, left parenthesis, status, equal, equals, left double quotation mark, O K, right double quotation mark, right parenthesis, left brace. Line 4, indented twice: route Draw, dot, set Directions, left parenthesis, result, right parenthesis, semicolon. Line 5, indented twice: Forward slash, forward slash, Display route and directions. Line 6, indented twice: route Draw, dot, set Map, left parenthesis, my Map, right parenthesis, semicolon. Line 7, indented twice: route Draw, dot, set Panel, left parenthesis, route Box, right parenthesis, semicolon. Line 8, indented once: Right brace, else, left brace. Line 9, indented twice: route Box, dot, text Content, equals, left double quotation mark, Directions unavailable, colon, character space, right double quotation mark, plus, status, semicolon. Line 10, indented once: Right brace. Line 11: Right brace, right parenthesis, semicolon. In line 6 of the above code, the route is drawn on the map using a polyline. In line 7, turn-by-turn directions are displayed in the route Box element.">
            <a:extLst>
              <a:ext uri="{FF2B5EF4-FFF2-40B4-BE49-F238E27FC236}">
                <a16:creationId xmlns:a16="http://schemas.microsoft.com/office/drawing/2014/main" id="{8B6750F9-6AA6-8E4F-A525-53FC0CA76DBC}"/>
              </a:ext>
            </a:extLst>
          </p:cNvPr>
          <p:cNvPicPr>
            <a:picLocks noGrp="1" noChangeAspect="1"/>
          </p:cNvPicPr>
          <p:nvPr>
            <p:ph type="pic" sz="quarter" idx="10"/>
          </p:nvPr>
        </p:nvPicPr>
        <p:blipFill>
          <a:blip r:embed="rId2"/>
          <a:stretch>
            <a:fillRect/>
          </a:stretch>
        </p:blipFill>
        <p:spPr>
          <a:xfrm>
            <a:off x="731519" y="1619557"/>
            <a:ext cx="10515599" cy="2659398"/>
          </a:xfrm>
        </p:spPr>
      </p:pic>
      <p:sp>
        <p:nvSpPr>
          <p:cNvPr id="4" name="Text Placeholder 3">
            <a:extLst>
              <a:ext uri="{FF2B5EF4-FFF2-40B4-BE49-F238E27FC236}">
                <a16:creationId xmlns:a16="http://schemas.microsoft.com/office/drawing/2014/main" id="{8343E27D-5ECB-F74E-91E6-5E17FDE86558}"/>
              </a:ext>
            </a:extLst>
          </p:cNvPr>
          <p:cNvSpPr>
            <a:spLocks noGrp="1"/>
          </p:cNvSpPr>
          <p:nvPr>
            <p:ph type="body" sz="quarter" idx="11"/>
          </p:nvPr>
        </p:nvSpPr>
        <p:spPr>
          <a:xfrm>
            <a:off x="3200400" y="5206715"/>
            <a:ext cx="4906108" cy="672105"/>
          </a:xfrm>
        </p:spPr>
        <p:txBody>
          <a:bodyPr/>
          <a:lstStyle/>
          <a:p>
            <a:r>
              <a:rPr lang="en-US" dirty="0"/>
              <a:t>Figure 10-37 Displaying the travel route</a:t>
            </a:r>
          </a:p>
        </p:txBody>
      </p:sp>
    </p:spTree>
    <p:extLst>
      <p:ext uri="{BB962C8B-B14F-4D97-AF65-F5344CB8AC3E}">
        <p14:creationId xmlns:p14="http://schemas.microsoft.com/office/powerpoint/2010/main" val="899525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09F6-EBB2-7145-B55C-0B286BCFA619}"/>
              </a:ext>
            </a:extLst>
          </p:cNvPr>
          <p:cNvSpPr>
            <a:spLocks noGrp="1"/>
          </p:cNvSpPr>
          <p:nvPr>
            <p:ph type="title"/>
          </p:nvPr>
        </p:nvSpPr>
        <p:spPr/>
        <p:txBody>
          <a:bodyPr/>
          <a:lstStyle/>
          <a:p>
            <a:r>
              <a:rPr lang="en-US" dirty="0"/>
              <a:t>Working with Events as Objects (3 of 6)</a:t>
            </a:r>
          </a:p>
        </p:txBody>
      </p:sp>
      <p:sp>
        <p:nvSpPr>
          <p:cNvPr id="3" name="Text Placeholder 2">
            <a:extLst>
              <a:ext uri="{FF2B5EF4-FFF2-40B4-BE49-F238E27FC236}">
                <a16:creationId xmlns:a16="http://schemas.microsoft.com/office/drawing/2014/main" id="{4163CA1E-FD40-F142-892E-ED412D2C8C99}"/>
              </a:ext>
            </a:extLst>
          </p:cNvPr>
          <p:cNvSpPr>
            <a:spLocks noGrp="1"/>
          </p:cNvSpPr>
          <p:nvPr>
            <p:ph type="body" sz="quarter" idx="17"/>
          </p:nvPr>
        </p:nvSpPr>
        <p:spPr/>
        <p:txBody>
          <a:bodyPr/>
          <a:lstStyle/>
          <a:p>
            <a:r>
              <a:rPr lang="en-US" dirty="0"/>
              <a:t>Event capturing and bubbling</a:t>
            </a:r>
          </a:p>
          <a:p>
            <a:pPr lvl="1"/>
            <a:r>
              <a:rPr lang="en-US" dirty="0"/>
              <a:t>All events support the </a:t>
            </a:r>
            <a:r>
              <a:rPr lang="en-US" i="1" dirty="0" err="1">
                <a:latin typeface="Courier New" panose="02070309020205020404" pitchFamily="49" charset="0"/>
                <a:cs typeface="Courier New" panose="02070309020205020404" pitchFamily="49" charset="0"/>
              </a:rPr>
              <a:t>event</a:t>
            </a:r>
            <a:r>
              <a:rPr lang="en-US" dirty="0" err="1">
                <a:latin typeface="Courier New" panose="02070309020205020404" pitchFamily="49" charset="0"/>
                <a:cs typeface="Courier New" panose="02070309020205020404" pitchFamily="49" charset="0"/>
              </a:rPr>
              <a:t>.target</a:t>
            </a:r>
            <a:r>
              <a:rPr lang="en-US" dirty="0"/>
              <a:t> property, which returns a reference to the object that initiated the event based on the way events propagate through the web document</a:t>
            </a:r>
          </a:p>
          <a:p>
            <a:pPr lvl="1"/>
            <a:r>
              <a:rPr lang="en-US" dirty="0"/>
              <a:t>During propagation, events:</a:t>
            </a:r>
          </a:p>
          <a:p>
            <a:pPr lvl="2"/>
            <a:r>
              <a:rPr lang="en-US" dirty="0"/>
              <a:t>Move down the object hierarchy from the window to the innermost object during the </a:t>
            </a:r>
            <a:r>
              <a:rPr lang="en-US" b="1" dirty="0">
                <a:solidFill>
                  <a:srgbClr val="004A78"/>
                </a:solidFill>
              </a:rPr>
              <a:t>capture phase</a:t>
            </a:r>
            <a:r>
              <a:rPr lang="en-US" dirty="0">
                <a:solidFill>
                  <a:srgbClr val="004A78"/>
                </a:solidFill>
              </a:rPr>
              <a:t> </a:t>
            </a:r>
          </a:p>
          <a:p>
            <a:pPr lvl="2"/>
            <a:r>
              <a:rPr lang="en-US" dirty="0"/>
              <a:t>Reach the innermost object at the </a:t>
            </a:r>
            <a:r>
              <a:rPr lang="en-US" b="1" dirty="0">
                <a:solidFill>
                  <a:srgbClr val="004A78"/>
                </a:solidFill>
              </a:rPr>
              <a:t>target phase</a:t>
            </a:r>
            <a:endParaRPr lang="en-US" dirty="0">
              <a:solidFill>
                <a:srgbClr val="004A78"/>
              </a:solidFill>
            </a:endParaRPr>
          </a:p>
          <a:p>
            <a:pPr lvl="2"/>
            <a:r>
              <a:rPr lang="en-US" dirty="0"/>
              <a:t>Move back up the hierarchy from the innermost object to the window during the </a:t>
            </a:r>
            <a:r>
              <a:rPr lang="en-US" b="1" dirty="0">
                <a:solidFill>
                  <a:srgbClr val="004A78"/>
                </a:solidFill>
              </a:rPr>
              <a:t>bubbling phase</a:t>
            </a:r>
          </a:p>
        </p:txBody>
      </p:sp>
    </p:spTree>
    <p:extLst>
      <p:ext uri="{BB962C8B-B14F-4D97-AF65-F5344CB8AC3E}">
        <p14:creationId xmlns:p14="http://schemas.microsoft.com/office/powerpoint/2010/main" val="10658933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3ACA-3A26-F246-8BB2-93DA36577BFE}"/>
              </a:ext>
            </a:extLst>
          </p:cNvPr>
          <p:cNvSpPr>
            <a:spLocks noGrp="1"/>
          </p:cNvSpPr>
          <p:nvPr>
            <p:ph type="title"/>
          </p:nvPr>
        </p:nvSpPr>
        <p:spPr/>
        <p:txBody>
          <a:bodyPr/>
          <a:lstStyle/>
          <a:p>
            <a:r>
              <a:rPr lang="en-US" dirty="0"/>
              <a:t>Adding Directions to a Map (9 of 9)</a:t>
            </a:r>
          </a:p>
        </p:txBody>
      </p:sp>
      <p:pic>
        <p:nvPicPr>
          <p:cNvPr id="6" name="Picture Placeholder 5" descr="A web page from the Oak Top House Conference Center web application displaying directions to the center. A brief paragraph explains details of the location below which a Google Map displays the route to the center using a polyline. Below the Google Map, a turn-by-turn list of directions to the center from the current location is displayed.">
            <a:extLst>
              <a:ext uri="{FF2B5EF4-FFF2-40B4-BE49-F238E27FC236}">
                <a16:creationId xmlns:a16="http://schemas.microsoft.com/office/drawing/2014/main" id="{852DB039-34A0-AD48-85E2-0497F63C1700}"/>
              </a:ext>
            </a:extLst>
          </p:cNvPr>
          <p:cNvPicPr>
            <a:picLocks noGrp="1" noChangeAspect="1"/>
          </p:cNvPicPr>
          <p:nvPr>
            <p:ph type="pic" sz="quarter" idx="10"/>
          </p:nvPr>
        </p:nvPicPr>
        <p:blipFill>
          <a:blip r:embed="rId2"/>
          <a:stretch>
            <a:fillRect/>
          </a:stretch>
        </p:blipFill>
        <p:spPr>
          <a:xfrm>
            <a:off x="733118" y="1618488"/>
            <a:ext cx="4064000" cy="4559300"/>
          </a:xfrm>
        </p:spPr>
      </p:pic>
      <p:sp>
        <p:nvSpPr>
          <p:cNvPr id="4" name="Text Placeholder 3">
            <a:extLst>
              <a:ext uri="{FF2B5EF4-FFF2-40B4-BE49-F238E27FC236}">
                <a16:creationId xmlns:a16="http://schemas.microsoft.com/office/drawing/2014/main" id="{8343E27D-5ECB-F74E-91E6-5E17FDE86558}"/>
              </a:ext>
            </a:extLst>
          </p:cNvPr>
          <p:cNvSpPr>
            <a:spLocks noGrp="1"/>
          </p:cNvSpPr>
          <p:nvPr>
            <p:ph type="body" sz="quarter" idx="11"/>
          </p:nvPr>
        </p:nvSpPr>
        <p:spPr/>
        <p:txBody>
          <a:bodyPr/>
          <a:lstStyle/>
          <a:p>
            <a:r>
              <a:rPr lang="en-US" dirty="0"/>
              <a:t>Figure 10-38 Route and directions to the Oak Top House</a:t>
            </a:r>
          </a:p>
        </p:txBody>
      </p:sp>
    </p:spTree>
    <p:extLst>
      <p:ext uri="{BB962C8B-B14F-4D97-AF65-F5344CB8AC3E}">
        <p14:creationId xmlns:p14="http://schemas.microsoft.com/office/powerpoint/2010/main" val="3889530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939F-1ECE-7A4E-B5CD-BBF234F5A69E}"/>
              </a:ext>
            </a:extLst>
          </p:cNvPr>
          <p:cNvSpPr>
            <a:spLocks noGrp="1"/>
          </p:cNvSpPr>
          <p:nvPr>
            <p:ph type="title"/>
          </p:nvPr>
        </p:nvSpPr>
        <p:spPr/>
        <p:txBody>
          <a:bodyPr/>
          <a:lstStyle/>
          <a:p>
            <a:r>
              <a:rPr lang="en-US" dirty="0"/>
              <a:t>Activity 10.2: Think, Pair, and Share</a:t>
            </a:r>
          </a:p>
        </p:txBody>
      </p:sp>
      <p:sp>
        <p:nvSpPr>
          <p:cNvPr id="3" name="Text Placeholder 2">
            <a:extLst>
              <a:ext uri="{FF2B5EF4-FFF2-40B4-BE49-F238E27FC236}">
                <a16:creationId xmlns:a16="http://schemas.microsoft.com/office/drawing/2014/main" id="{2199EAF5-5243-254F-9882-54455964F2FC}"/>
              </a:ext>
            </a:extLst>
          </p:cNvPr>
          <p:cNvSpPr>
            <a:spLocks noGrp="1"/>
          </p:cNvSpPr>
          <p:nvPr>
            <p:ph type="body" sz="quarter" idx="17"/>
          </p:nvPr>
        </p:nvSpPr>
        <p:spPr/>
        <p:txBody>
          <a:bodyPr/>
          <a:lstStyle/>
          <a:p>
            <a:r>
              <a:rPr lang="en-US" dirty="0"/>
              <a:t>Form pairs/groups of two to four class members.</a:t>
            </a:r>
          </a:p>
          <a:p>
            <a:r>
              <a:rPr lang="en-US" dirty="0"/>
              <a:t>As a group, select two vacation destinations that are accessible from your current location by traveling over land. Choose an overland travel mode that you can realistically and comfortably use to reach each destination.</a:t>
            </a:r>
          </a:p>
          <a:p>
            <a:r>
              <a:rPr lang="en-US" dirty="0"/>
              <a:t>Make a copy of the source code for the Oak Top House map and directions page from Chapter 10. Modify the page so that users can select either one of the two chosen locations and see a map and directions to it displayed.</a:t>
            </a:r>
          </a:p>
        </p:txBody>
      </p:sp>
    </p:spTree>
    <p:extLst>
      <p:ext uri="{BB962C8B-B14F-4D97-AF65-F5344CB8AC3E}">
        <p14:creationId xmlns:p14="http://schemas.microsoft.com/office/powerpoint/2010/main" val="2538063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2A48-E637-FB41-9678-A206E085A4C5}"/>
              </a:ext>
            </a:extLst>
          </p:cNvPr>
          <p:cNvSpPr>
            <a:spLocks noGrp="1"/>
          </p:cNvSpPr>
          <p:nvPr>
            <p:ph type="title"/>
          </p:nvPr>
        </p:nvSpPr>
        <p:spPr/>
        <p:txBody>
          <a:bodyPr/>
          <a:lstStyle/>
          <a:p>
            <a:r>
              <a:rPr lang="en-US" dirty="0"/>
              <a:t>Introducing the Device Orientation API</a:t>
            </a:r>
          </a:p>
        </p:txBody>
      </p:sp>
      <p:sp>
        <p:nvSpPr>
          <p:cNvPr id="3" name="Text Placeholder 2">
            <a:extLst>
              <a:ext uri="{FF2B5EF4-FFF2-40B4-BE49-F238E27FC236}">
                <a16:creationId xmlns:a16="http://schemas.microsoft.com/office/drawing/2014/main" id="{ECFED8CB-7112-DB48-8A0F-8FA6FDB9DC08}"/>
              </a:ext>
            </a:extLst>
          </p:cNvPr>
          <p:cNvSpPr>
            <a:spLocks noGrp="1"/>
          </p:cNvSpPr>
          <p:nvPr>
            <p:ph type="body" sz="quarter" idx="17"/>
          </p:nvPr>
        </p:nvSpPr>
        <p:spPr/>
        <p:txBody>
          <a:bodyPr/>
          <a:lstStyle/>
          <a:p>
            <a:r>
              <a:rPr lang="en-US" dirty="0"/>
              <a:t>The </a:t>
            </a:r>
            <a:r>
              <a:rPr lang="en-US" b="1" dirty="0">
                <a:solidFill>
                  <a:srgbClr val="004A78"/>
                </a:solidFill>
              </a:rPr>
              <a:t>Device Orientation API </a:t>
            </a:r>
            <a:r>
              <a:rPr lang="en-US" dirty="0"/>
              <a:t>provides access to data from specialized hardware in many mobile devices for detecting changes in position and speed through its </a:t>
            </a:r>
            <a:r>
              <a:rPr lang="en-US" dirty="0" err="1">
                <a:latin typeface="Courier New" panose="02070309020205020404" pitchFamily="49" charset="0"/>
                <a:cs typeface="Courier New" panose="02070309020205020404" pitchFamily="49" charset="0"/>
              </a:rPr>
              <a:t>deviceorientation</a:t>
            </a:r>
            <a:r>
              <a:rPr lang="en-US" dirty="0"/>
              <a:t> and </a:t>
            </a:r>
            <a:r>
              <a:rPr lang="en-US" dirty="0" err="1">
                <a:latin typeface="Courier New" panose="02070309020205020404" pitchFamily="49" charset="0"/>
                <a:cs typeface="Courier New" panose="02070309020205020404" pitchFamily="49" charset="0"/>
              </a:rPr>
              <a:t>devicemotion</a:t>
            </a:r>
            <a:r>
              <a:rPr lang="en-US" dirty="0"/>
              <a:t> events</a:t>
            </a:r>
          </a:p>
          <a:p>
            <a:r>
              <a:rPr lang="en-US" dirty="0"/>
              <a:t>Common hardware:</a:t>
            </a:r>
          </a:p>
          <a:p>
            <a:pPr lvl="1"/>
            <a:r>
              <a:rPr lang="en-US" b="1" dirty="0">
                <a:solidFill>
                  <a:srgbClr val="004A78"/>
                </a:solidFill>
              </a:rPr>
              <a:t>Gyroscope</a:t>
            </a:r>
            <a:r>
              <a:rPr lang="en-US" dirty="0"/>
              <a:t>: a device that detects its orientation in space</a:t>
            </a:r>
          </a:p>
          <a:p>
            <a:pPr lvl="1"/>
            <a:r>
              <a:rPr lang="en-US" b="1" dirty="0">
                <a:solidFill>
                  <a:srgbClr val="004A78"/>
                </a:solidFill>
              </a:rPr>
              <a:t>Accelerometer</a:t>
            </a:r>
            <a:r>
              <a:rPr lang="en-US" dirty="0"/>
              <a:t>: a device that detects changes in speed</a:t>
            </a:r>
          </a:p>
          <a:p>
            <a:r>
              <a:rPr lang="en-US" dirty="0"/>
              <a:t>The </a:t>
            </a:r>
            <a:r>
              <a:rPr lang="en-US" dirty="0" err="1">
                <a:latin typeface="Courier New" panose="02070309020205020404" pitchFamily="49" charset="0"/>
                <a:cs typeface="Courier New" panose="02070309020205020404" pitchFamily="49" charset="0"/>
              </a:rPr>
              <a:t>deviceorientation</a:t>
            </a:r>
            <a:r>
              <a:rPr lang="en-US" dirty="0"/>
              <a:t> event reports a set of coordinates with the property names </a:t>
            </a:r>
            <a:r>
              <a:rPr lang="en-US" dirty="0">
                <a:latin typeface="Courier New" panose="02070309020205020404" pitchFamily="49" charset="0"/>
                <a:cs typeface="Courier New" panose="02070309020205020404" pitchFamily="49" charset="0"/>
              </a:rPr>
              <a:t>alpha</a:t>
            </a:r>
            <a:r>
              <a:rPr lang="en-US" dirty="0"/>
              <a:t> (</a:t>
            </a:r>
            <a:r>
              <a:rPr lang="en-US" i="1" dirty="0"/>
              <a:t>x</a:t>
            </a:r>
            <a:r>
              <a:rPr lang="en-US" dirty="0"/>
              <a:t> axis), </a:t>
            </a:r>
            <a:r>
              <a:rPr lang="en-US" dirty="0">
                <a:latin typeface="Courier New" panose="02070309020205020404" pitchFamily="49" charset="0"/>
                <a:cs typeface="Courier New" panose="02070309020205020404" pitchFamily="49" charset="0"/>
              </a:rPr>
              <a:t>beta</a:t>
            </a:r>
            <a:r>
              <a:rPr lang="en-US" dirty="0"/>
              <a:t> (</a:t>
            </a:r>
            <a:r>
              <a:rPr lang="en-US" i="1" dirty="0"/>
              <a:t>y</a:t>
            </a:r>
            <a:r>
              <a:rPr lang="en-US" dirty="0"/>
              <a:t> axis), and </a:t>
            </a:r>
            <a:r>
              <a:rPr lang="en-US" dirty="0">
                <a:latin typeface="Courier New" panose="02070309020205020404" pitchFamily="49" charset="0"/>
                <a:cs typeface="Courier New" panose="02070309020205020404" pitchFamily="49" charset="0"/>
              </a:rPr>
              <a:t>gamma</a:t>
            </a:r>
            <a:r>
              <a:rPr lang="en-US" dirty="0"/>
              <a:t> (</a:t>
            </a:r>
            <a:r>
              <a:rPr lang="en-US" i="1" dirty="0"/>
              <a:t>z</a:t>
            </a:r>
            <a:r>
              <a:rPr lang="en-US" dirty="0"/>
              <a:t> axis)</a:t>
            </a:r>
          </a:p>
          <a:p>
            <a:pPr lvl="1"/>
            <a:r>
              <a:rPr lang="en-US" dirty="0"/>
              <a:t>You can compare changes in orientation mathematically to respond to user actions such as tilting the device</a:t>
            </a:r>
          </a:p>
          <a:p>
            <a:r>
              <a:rPr lang="en-US" dirty="0"/>
              <a:t>The </a:t>
            </a:r>
            <a:r>
              <a:rPr lang="en-US" dirty="0" err="1">
                <a:latin typeface="Courier New" panose="02070309020205020404" pitchFamily="49" charset="0"/>
                <a:cs typeface="Courier New" panose="02070309020205020404" pitchFamily="49" charset="0"/>
              </a:rPr>
              <a:t>devicemotion</a:t>
            </a:r>
            <a:r>
              <a:rPr lang="en-US" dirty="0"/>
              <a:t> event reports values for acceleration and rotation</a:t>
            </a:r>
          </a:p>
        </p:txBody>
      </p:sp>
    </p:spTree>
    <p:extLst>
      <p:ext uri="{BB962C8B-B14F-4D97-AF65-F5344CB8AC3E}">
        <p14:creationId xmlns:p14="http://schemas.microsoft.com/office/powerpoint/2010/main" val="3870322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72AA-E737-0F4C-946E-BC58A6ED1A98}"/>
              </a:ext>
            </a:extLst>
          </p:cNvPr>
          <p:cNvSpPr>
            <a:spLocks noGrp="1"/>
          </p:cNvSpPr>
          <p:nvPr>
            <p:ph type="title"/>
          </p:nvPr>
        </p:nvSpPr>
        <p:spPr/>
        <p:txBody>
          <a:bodyPr/>
          <a:lstStyle/>
          <a:p>
            <a:r>
              <a:rPr lang="en-US" dirty="0"/>
              <a:t>Preparing an App for Mobile Use (1 of 3)</a:t>
            </a:r>
          </a:p>
        </p:txBody>
      </p:sp>
      <p:sp>
        <p:nvSpPr>
          <p:cNvPr id="3" name="Text Placeholder 2">
            <a:extLst>
              <a:ext uri="{FF2B5EF4-FFF2-40B4-BE49-F238E27FC236}">
                <a16:creationId xmlns:a16="http://schemas.microsoft.com/office/drawing/2014/main" id="{1DA7A87D-C1A1-E343-86BA-5F96F155FD16}"/>
              </a:ext>
            </a:extLst>
          </p:cNvPr>
          <p:cNvSpPr>
            <a:spLocks noGrp="1"/>
          </p:cNvSpPr>
          <p:nvPr>
            <p:ph type="body" sz="quarter" idx="17"/>
          </p:nvPr>
        </p:nvSpPr>
        <p:spPr/>
        <p:txBody>
          <a:bodyPr>
            <a:normAutofit/>
          </a:bodyPr>
          <a:lstStyle/>
          <a:p>
            <a:r>
              <a:rPr lang="en-US" dirty="0"/>
              <a:t>Testing tools</a:t>
            </a:r>
          </a:p>
          <a:p>
            <a:pPr lvl="1"/>
            <a:r>
              <a:rPr lang="en-US" dirty="0"/>
              <a:t>Mobile browsers are distinct from desktop versions, so web apps should be tested on both versions</a:t>
            </a:r>
          </a:p>
          <a:p>
            <a:pPr lvl="1"/>
            <a:r>
              <a:rPr lang="en-US" dirty="0"/>
              <a:t>Browsers provide built-in device emulation features, but these don't capture all the subtleties of the actual devices</a:t>
            </a:r>
          </a:p>
          <a:p>
            <a:pPr lvl="1"/>
            <a:r>
              <a:rPr lang="en-US" dirty="0"/>
              <a:t>Mobile device testing services allow developers to interact with multiple devices</a:t>
            </a:r>
          </a:p>
          <a:p>
            <a:r>
              <a:rPr lang="en-US" dirty="0"/>
              <a:t>Minimizing download size</a:t>
            </a:r>
          </a:p>
          <a:p>
            <a:pPr lvl="1"/>
            <a:r>
              <a:rPr lang="en-US" dirty="0"/>
              <a:t>Mobile network speed limitations and the cost of bandwidth can impair performance of web/mobile apps that must download a lot of data</a:t>
            </a:r>
          </a:p>
          <a:p>
            <a:pPr lvl="1"/>
            <a:r>
              <a:rPr lang="en-US" dirty="0"/>
              <a:t>Strategies for minimizing download size include loading scripts responsibly, minifying files, and dividing up the code for large, complex apps into smaller pieces that can be downloaded as they are needed by the user</a:t>
            </a:r>
          </a:p>
        </p:txBody>
      </p:sp>
    </p:spTree>
    <p:extLst>
      <p:ext uri="{BB962C8B-B14F-4D97-AF65-F5344CB8AC3E}">
        <p14:creationId xmlns:p14="http://schemas.microsoft.com/office/powerpoint/2010/main" val="1975707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8882-F5EE-B742-9D5F-8FC26D301311}"/>
              </a:ext>
            </a:extLst>
          </p:cNvPr>
          <p:cNvSpPr>
            <a:spLocks noGrp="1"/>
          </p:cNvSpPr>
          <p:nvPr>
            <p:ph type="title"/>
          </p:nvPr>
        </p:nvSpPr>
        <p:spPr/>
        <p:txBody>
          <a:bodyPr/>
          <a:lstStyle/>
          <a:p>
            <a:r>
              <a:rPr lang="en-US" dirty="0"/>
              <a:t>Preparing an App for Mobile Use (2 of 3)</a:t>
            </a:r>
          </a:p>
        </p:txBody>
      </p:sp>
      <p:pic>
        <p:nvPicPr>
          <p:cNvPr id="6" name="Picture Placeholder 5" descr="An illustration showing a standard JavaScript file and a minified version of the same file. In the minified version line breaks, indents, and comments have been removed and the file is compact with lesser number of characters compared to the standard file.">
            <a:extLst>
              <a:ext uri="{FF2B5EF4-FFF2-40B4-BE49-F238E27FC236}">
                <a16:creationId xmlns:a16="http://schemas.microsoft.com/office/drawing/2014/main" id="{A2980764-115E-D744-B16D-78CC9271D4C1}"/>
              </a:ext>
            </a:extLst>
          </p:cNvPr>
          <p:cNvPicPr>
            <a:picLocks noGrp="1" noChangeAspect="1"/>
          </p:cNvPicPr>
          <p:nvPr>
            <p:ph type="pic" sz="quarter" idx="10"/>
          </p:nvPr>
        </p:nvPicPr>
        <p:blipFill>
          <a:blip r:embed="rId2"/>
          <a:stretch>
            <a:fillRect/>
          </a:stretch>
        </p:blipFill>
        <p:spPr>
          <a:xfrm>
            <a:off x="731520" y="1619556"/>
            <a:ext cx="7837714" cy="3591459"/>
          </a:xfrm>
        </p:spPr>
      </p:pic>
      <p:sp>
        <p:nvSpPr>
          <p:cNvPr id="4" name="Text Placeholder 3">
            <a:extLst>
              <a:ext uri="{FF2B5EF4-FFF2-40B4-BE49-F238E27FC236}">
                <a16:creationId xmlns:a16="http://schemas.microsoft.com/office/drawing/2014/main" id="{E85BD17A-6F68-4340-993B-1CAC38D1544C}"/>
              </a:ext>
            </a:extLst>
          </p:cNvPr>
          <p:cNvSpPr>
            <a:spLocks noGrp="1"/>
          </p:cNvSpPr>
          <p:nvPr>
            <p:ph type="body" sz="quarter" idx="11"/>
          </p:nvPr>
        </p:nvSpPr>
        <p:spPr>
          <a:xfrm>
            <a:off x="3024554" y="5565530"/>
            <a:ext cx="6312877" cy="483578"/>
          </a:xfrm>
        </p:spPr>
        <p:txBody>
          <a:bodyPr/>
          <a:lstStyle/>
          <a:p>
            <a:r>
              <a:rPr lang="en-US" dirty="0"/>
              <a:t>Figure 10-39 Minifying a JavaScript file</a:t>
            </a:r>
          </a:p>
        </p:txBody>
      </p:sp>
    </p:spTree>
    <p:extLst>
      <p:ext uri="{BB962C8B-B14F-4D97-AF65-F5344CB8AC3E}">
        <p14:creationId xmlns:p14="http://schemas.microsoft.com/office/powerpoint/2010/main" val="3439291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72AA-E737-0F4C-946E-BC58A6ED1A98}"/>
              </a:ext>
            </a:extLst>
          </p:cNvPr>
          <p:cNvSpPr>
            <a:spLocks noGrp="1"/>
          </p:cNvSpPr>
          <p:nvPr>
            <p:ph type="title"/>
          </p:nvPr>
        </p:nvSpPr>
        <p:spPr/>
        <p:txBody>
          <a:bodyPr/>
          <a:lstStyle/>
          <a:p>
            <a:r>
              <a:rPr lang="en-US" dirty="0"/>
              <a:t>Preparing an App for Mobile Use (3 of 3)</a:t>
            </a:r>
          </a:p>
        </p:txBody>
      </p:sp>
      <p:sp>
        <p:nvSpPr>
          <p:cNvPr id="3" name="Text Placeholder 2">
            <a:extLst>
              <a:ext uri="{FF2B5EF4-FFF2-40B4-BE49-F238E27FC236}">
                <a16:creationId xmlns:a16="http://schemas.microsoft.com/office/drawing/2014/main" id="{1DA7A87D-C1A1-E343-86BA-5F96F155FD16}"/>
              </a:ext>
            </a:extLst>
          </p:cNvPr>
          <p:cNvSpPr>
            <a:spLocks noGrp="1"/>
          </p:cNvSpPr>
          <p:nvPr>
            <p:ph type="body" sz="quarter" idx="17"/>
          </p:nvPr>
        </p:nvSpPr>
        <p:spPr/>
        <p:txBody>
          <a:bodyPr>
            <a:normAutofit/>
          </a:bodyPr>
          <a:lstStyle/>
          <a:p>
            <a:r>
              <a:rPr lang="en-US" b="1" dirty="0">
                <a:solidFill>
                  <a:srgbClr val="004A78"/>
                </a:solidFill>
              </a:rPr>
              <a:t>Minifying</a:t>
            </a:r>
            <a:r>
              <a:rPr lang="en-US" dirty="0"/>
              <a:t> files means removing comments, indents, and line breaks, and tweaking the code in other ways to make the file size smaller</a:t>
            </a:r>
          </a:p>
          <a:p>
            <a:pPr lvl="1"/>
            <a:r>
              <a:rPr lang="en-US" dirty="0"/>
              <a:t>Minify files right before publishing, only after completing debugging</a:t>
            </a:r>
          </a:p>
          <a:p>
            <a:pPr lvl="1"/>
            <a:r>
              <a:rPr lang="en-US" dirty="0"/>
              <a:t>Always keep non-minified versions of files for future revisions</a:t>
            </a:r>
          </a:p>
          <a:p>
            <a:r>
              <a:rPr lang="en-US" dirty="0"/>
              <a:t>Making your app transparent</a:t>
            </a:r>
          </a:p>
          <a:p>
            <a:pPr lvl="1"/>
            <a:r>
              <a:rPr lang="en-US" dirty="0"/>
              <a:t>When browsers ask users for permission before acquiring geolocation data, this is an example of data transparency</a:t>
            </a:r>
          </a:p>
          <a:p>
            <a:pPr lvl="1"/>
            <a:r>
              <a:rPr lang="en-US" b="1" dirty="0">
                <a:solidFill>
                  <a:srgbClr val="004A78"/>
                </a:solidFill>
              </a:rPr>
              <a:t>Data transparency</a:t>
            </a:r>
            <a:r>
              <a:rPr lang="en-US" dirty="0"/>
              <a:t>: the process of making it clear to users what information your app wants to collect from them and how you intend to use it</a:t>
            </a:r>
          </a:p>
          <a:p>
            <a:pPr lvl="1"/>
            <a:r>
              <a:rPr lang="en-US" dirty="0"/>
              <a:t>Being transparent with data requests and use builds trust with app users and helps colleagues understand what your app does, why, and what it requires from the user</a:t>
            </a:r>
          </a:p>
        </p:txBody>
      </p:sp>
    </p:spTree>
    <p:extLst>
      <p:ext uri="{BB962C8B-B14F-4D97-AF65-F5344CB8AC3E}">
        <p14:creationId xmlns:p14="http://schemas.microsoft.com/office/powerpoint/2010/main" val="2843205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9A57-33CD-8340-93D4-EA7BDF2ACBA8}"/>
              </a:ext>
            </a:extLst>
          </p:cNvPr>
          <p:cNvSpPr>
            <a:spLocks noGrp="1"/>
          </p:cNvSpPr>
          <p:nvPr>
            <p:ph type="title"/>
          </p:nvPr>
        </p:nvSpPr>
        <p:spPr/>
        <p:txBody>
          <a:bodyPr/>
          <a:lstStyle/>
          <a:p>
            <a:r>
              <a:rPr lang="en-US" dirty="0"/>
              <a:t>Activity 10.3: Discussion Questions</a:t>
            </a:r>
          </a:p>
        </p:txBody>
      </p:sp>
      <p:sp>
        <p:nvSpPr>
          <p:cNvPr id="3" name="Text Placeholder 2">
            <a:extLst>
              <a:ext uri="{FF2B5EF4-FFF2-40B4-BE49-F238E27FC236}">
                <a16:creationId xmlns:a16="http://schemas.microsoft.com/office/drawing/2014/main" id="{FD7BA563-D378-7941-B537-AA1CD39445BA}"/>
              </a:ext>
            </a:extLst>
          </p:cNvPr>
          <p:cNvSpPr>
            <a:spLocks noGrp="1"/>
          </p:cNvSpPr>
          <p:nvPr>
            <p:ph type="body" sz="quarter" idx="17"/>
          </p:nvPr>
        </p:nvSpPr>
        <p:spPr/>
        <p:txBody>
          <a:bodyPr/>
          <a:lstStyle/>
          <a:p>
            <a:r>
              <a:rPr lang="en-US" dirty="0"/>
              <a:t>Brainstorm some examples of how geolocation information is used in modern web apps.</a:t>
            </a:r>
            <a:br>
              <a:rPr lang="en-US" dirty="0"/>
            </a:br>
            <a:endParaRPr lang="en-US" dirty="0"/>
          </a:p>
          <a:p>
            <a:r>
              <a:rPr lang="en-US" dirty="0"/>
              <a:t>Why would you advise for or against minifying a file for a desktop app? For a mobile app? Explain.</a:t>
            </a:r>
          </a:p>
        </p:txBody>
      </p:sp>
    </p:spTree>
    <p:extLst>
      <p:ext uri="{BB962C8B-B14F-4D97-AF65-F5344CB8AC3E}">
        <p14:creationId xmlns:p14="http://schemas.microsoft.com/office/powerpoint/2010/main" val="2820785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0AC0-963C-0644-AAC6-221100782C7D}"/>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6F990867-9769-104A-B6D5-355B52EA5C00}"/>
              </a:ext>
            </a:extLst>
          </p:cNvPr>
          <p:cNvSpPr>
            <a:spLocks noGrp="1"/>
          </p:cNvSpPr>
          <p:nvPr>
            <p:ph type="body" sz="quarter" idx="17"/>
          </p:nvPr>
        </p:nvSpPr>
        <p:spPr/>
        <p:txBody>
          <a:bodyPr/>
          <a:lstStyle/>
          <a:p>
            <a:r>
              <a:rPr lang="en-US" dirty="0"/>
              <a:t>Imagine that you have been hired to write JavaScript code for a web page that features a complex drag and drop action. Would you prefer to use pointer events or the Drag and Drop API to program this page? What information would you request from your client to determine the most appropriate programming approach?</a:t>
            </a:r>
            <a:br>
              <a:rPr lang="en-US" dirty="0"/>
            </a:br>
            <a:endParaRPr lang="en-US" dirty="0"/>
          </a:p>
          <a:p>
            <a:r>
              <a:rPr lang="en-US" dirty="0"/>
              <a:t>Would you like to learn more about using the Google Maps API and its more advanced features? Do you expect to use this API frequently as a professional developer?</a:t>
            </a:r>
            <a:br>
              <a:rPr lang="en-US" dirty="0"/>
            </a:br>
            <a:endParaRPr lang="en-US" dirty="0"/>
          </a:p>
          <a:p>
            <a:r>
              <a:rPr lang="en-US" dirty="0"/>
              <a:t>Which of the APIs you read about in Chapter 10 was the most interesting or exciting to you? Which was the least appealing?</a:t>
            </a:r>
          </a:p>
        </p:txBody>
      </p:sp>
    </p:spTree>
    <p:extLst>
      <p:ext uri="{BB962C8B-B14F-4D97-AF65-F5344CB8AC3E}">
        <p14:creationId xmlns:p14="http://schemas.microsoft.com/office/powerpoint/2010/main" val="3056260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r>
              <a:rPr lang="en-US" dirty="0"/>
              <a:t>Now that the lesson has ended, you should have learned to:</a:t>
            </a:r>
          </a:p>
          <a:p>
            <a:pPr lvl="1"/>
            <a:r>
              <a:rPr lang="en-US" dirty="0"/>
              <a:t>Write code for event objects and event properties.</a:t>
            </a:r>
          </a:p>
          <a:p>
            <a:pPr lvl="1"/>
            <a:r>
              <a:rPr lang="en-US" dirty="0"/>
              <a:t>Work with events for mice, touchscreens, and pointer devices.</a:t>
            </a:r>
          </a:p>
          <a:p>
            <a:pPr lvl="1"/>
            <a:r>
              <a:rPr lang="en-US" dirty="0"/>
              <a:t>Program a drag and drop action using pointer events.</a:t>
            </a:r>
          </a:p>
          <a:p>
            <a:pPr lvl="1"/>
            <a:r>
              <a:rPr lang="en-US" dirty="0"/>
              <a:t>Create drag and drop interfaces using the Drag and Drop API.</a:t>
            </a:r>
          </a:p>
          <a:p>
            <a:pPr lvl="1"/>
            <a:r>
              <a:rPr lang="en-US" dirty="0"/>
              <a:t>Write code that responds to keyboard events.</a:t>
            </a:r>
          </a:p>
          <a:p>
            <a:pPr lvl="1"/>
            <a:r>
              <a:rPr lang="en-US" dirty="0"/>
              <a:t>Create interactive maps using the Google Maps API.</a:t>
            </a:r>
          </a:p>
          <a:p>
            <a:pPr lvl="1"/>
            <a:r>
              <a:rPr lang="en-US" dirty="0"/>
              <a:t>Locate your position using geolocation.</a:t>
            </a:r>
          </a:p>
          <a:p>
            <a:pPr lvl="1"/>
            <a:r>
              <a:rPr lang="en-US" dirty="0"/>
              <a:t>Add routes and directions to a Google Map using the Google Directions and Renderer services.</a:t>
            </a:r>
          </a:p>
          <a:p>
            <a:pPr lvl="1"/>
            <a:r>
              <a:rPr lang="en-US" dirty="0"/>
              <a:t>Use the Device Orientation API to detect changes in client device speed and position.</a:t>
            </a:r>
          </a:p>
          <a:p>
            <a:pPr lvl="1"/>
            <a:r>
              <a:rPr lang="en-US" dirty="0"/>
              <a:t>Create more efficient code for mobile devices by reducing script numbers and sizes.</a:t>
            </a:r>
          </a:p>
        </p:txBody>
      </p:sp>
    </p:spTree>
    <p:extLst>
      <p:ext uri="{BB962C8B-B14F-4D97-AF65-F5344CB8AC3E}">
        <p14:creationId xmlns:p14="http://schemas.microsoft.com/office/powerpoint/2010/main" val="1184638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09F6-EBB2-7145-B55C-0B286BCFA619}"/>
              </a:ext>
            </a:extLst>
          </p:cNvPr>
          <p:cNvSpPr>
            <a:spLocks noGrp="1"/>
          </p:cNvSpPr>
          <p:nvPr>
            <p:ph type="title"/>
          </p:nvPr>
        </p:nvSpPr>
        <p:spPr/>
        <p:txBody>
          <a:bodyPr/>
          <a:lstStyle/>
          <a:p>
            <a:r>
              <a:rPr lang="en-US" dirty="0"/>
              <a:t>Working with Events as Objects (4 of 6)</a:t>
            </a:r>
          </a:p>
        </p:txBody>
      </p:sp>
      <p:sp>
        <p:nvSpPr>
          <p:cNvPr id="3" name="Text Placeholder 2">
            <a:extLst>
              <a:ext uri="{FF2B5EF4-FFF2-40B4-BE49-F238E27FC236}">
                <a16:creationId xmlns:a16="http://schemas.microsoft.com/office/drawing/2014/main" id="{4163CA1E-FD40-F142-892E-ED412D2C8C99}"/>
              </a:ext>
            </a:extLst>
          </p:cNvPr>
          <p:cNvSpPr>
            <a:spLocks noGrp="1"/>
          </p:cNvSpPr>
          <p:nvPr>
            <p:ph type="body" sz="quarter" idx="17"/>
          </p:nvPr>
        </p:nvSpPr>
        <p:spPr/>
        <p:txBody>
          <a:bodyPr/>
          <a:lstStyle/>
          <a:p>
            <a:r>
              <a:rPr lang="en-US" dirty="0"/>
              <a:t>Event capturing and bubbling (continued)</a:t>
            </a:r>
          </a:p>
          <a:p>
            <a:pPr lvl="1"/>
            <a:r>
              <a:rPr lang="en-US" dirty="0"/>
              <a:t>Event listeners listen for events during the bubbling phase by default and offer greater flexibility than event listeners in responding to events</a:t>
            </a:r>
          </a:p>
          <a:p>
            <a:pPr lvl="2"/>
            <a:r>
              <a:rPr lang="en-US" dirty="0"/>
              <a:t>Syntax to listen during the capture phase: </a:t>
            </a:r>
            <a:br>
              <a:rPr lang="en-US" dirty="0"/>
            </a:br>
            <a:r>
              <a:rPr lang="en-US" dirty="0" err="1">
                <a:latin typeface="Courier New" panose="02070309020205020404" pitchFamily="49" charset="0"/>
                <a:cs typeface="Courier New" panose="02070309020205020404" pitchFamily="49" charset="0"/>
              </a:rPr>
              <a:t>addEventListener</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event_name</a:t>
            </a:r>
            <a:r>
              <a:rPr lang="en-US" dirty="0">
                <a:latin typeface="Courier New" panose="02070309020205020404" pitchFamily="49" charset="0"/>
                <a:cs typeface="Courier New" panose="02070309020205020404" pitchFamily="49" charset="0"/>
              </a:rPr>
              <a:t>, true)</a:t>
            </a:r>
          </a:p>
          <a:p>
            <a:pPr lvl="2"/>
            <a:r>
              <a:rPr lang="en-US" dirty="0"/>
              <a:t>Syntax to prevent an event from propagating to the next object: </a:t>
            </a:r>
            <a:br>
              <a:rPr lang="en-US" dirty="0"/>
            </a:br>
            <a:r>
              <a:rPr lang="en-US" dirty="0" err="1">
                <a:latin typeface="Courier New" panose="02070309020205020404" pitchFamily="49" charset="0"/>
                <a:cs typeface="Courier New" panose="02070309020205020404" pitchFamily="49" charset="0"/>
              </a:rPr>
              <a:t>stopPropagation</a:t>
            </a:r>
            <a:r>
              <a:rPr lang="en-US" dirty="0">
                <a:latin typeface="Courier New" panose="02070309020205020404" pitchFamily="49" charset="0"/>
                <a:cs typeface="Courier New" panose="02070309020205020404" pitchFamily="49" charset="0"/>
              </a:rPr>
              <a:t>()</a:t>
            </a:r>
          </a:p>
          <a:p>
            <a:pPr lvl="1"/>
            <a:r>
              <a:rPr lang="en-US" dirty="0"/>
              <a:t>Event handlers respond to the event at the target phase</a:t>
            </a:r>
          </a:p>
          <a:p>
            <a:pPr lvl="1"/>
            <a:r>
              <a:rPr lang="en-US" dirty="0"/>
              <a:t>The </a:t>
            </a:r>
            <a:r>
              <a:rPr lang="en-US" dirty="0" err="1">
                <a:latin typeface="Courier New" panose="02070309020205020404" pitchFamily="49" charset="0"/>
                <a:cs typeface="Courier New" panose="02070309020205020404" pitchFamily="49" charset="0"/>
              </a:rPr>
              <a:t>currentTarget</a:t>
            </a:r>
            <a:r>
              <a:rPr lang="en-US" dirty="0"/>
              <a:t> property returns the object that is currently experiencing the event</a:t>
            </a:r>
          </a:p>
          <a:p>
            <a:pPr lvl="1"/>
            <a:r>
              <a:rPr lang="en-US" dirty="0"/>
              <a:t>An </a:t>
            </a:r>
            <a:r>
              <a:rPr lang="en-US" dirty="0">
                <a:latin typeface="Courier New" panose="02070309020205020404" pitchFamily="49" charset="0"/>
                <a:cs typeface="Courier New" panose="02070309020205020404" pitchFamily="49" charset="0"/>
              </a:rPr>
              <a:t>onclick</a:t>
            </a:r>
            <a:r>
              <a:rPr lang="en-US" dirty="0"/>
              <a:t> event handler can be used to copy a clicked element and append it as a new child element of an existing element</a:t>
            </a:r>
          </a:p>
          <a:p>
            <a:pPr lvl="2"/>
            <a:r>
              <a:rPr lang="en-US" dirty="0"/>
              <a:t>The CSS </a:t>
            </a:r>
            <a:r>
              <a:rPr lang="en-US" dirty="0" err="1">
                <a:latin typeface="Courier New" panose="02070309020205020404" pitchFamily="49" charset="0"/>
                <a:cs typeface="Courier New" panose="02070309020205020404" pitchFamily="49" charset="0"/>
              </a:rPr>
              <a:t>zIndex</a:t>
            </a:r>
            <a:r>
              <a:rPr lang="en-US" dirty="0"/>
              <a:t> property determines how overlapping page objects are displayed, so giving a new element a higher z-Index value will cause it to appear on top</a:t>
            </a:r>
          </a:p>
        </p:txBody>
      </p:sp>
    </p:spTree>
    <p:extLst>
      <p:ext uri="{BB962C8B-B14F-4D97-AF65-F5344CB8AC3E}">
        <p14:creationId xmlns:p14="http://schemas.microsoft.com/office/powerpoint/2010/main" val="643651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67BFC-2599-D747-B3FC-4FF54E8DF575}"/>
              </a:ext>
            </a:extLst>
          </p:cNvPr>
          <p:cNvSpPr>
            <a:spLocks noGrp="1"/>
          </p:cNvSpPr>
          <p:nvPr>
            <p:ph type="title"/>
          </p:nvPr>
        </p:nvSpPr>
        <p:spPr/>
        <p:txBody>
          <a:bodyPr/>
          <a:lstStyle/>
          <a:p>
            <a:r>
              <a:rPr lang="en-US" dirty="0"/>
              <a:t>Working with Events as Objects (5 of 6)</a:t>
            </a:r>
          </a:p>
        </p:txBody>
      </p:sp>
      <p:pic>
        <p:nvPicPr>
          <p:cNvPr id="6" name="Picture Placeholder 5" descr="A code block with code for creating event handlers for the tables in storage. Program code. In the code, the words in the variable names are merged, and the code contains the following keywords: for, let. Line 1, indented once: seat Count, dot, text Content, equals, guests, semicolon. Line 2: Right brace. Line 3: Blank. Line 4: Forward slash, forward slash, Add tables from storage to the banquet hall. Line 5: for, left parenthesis, let, items, of, storage Tables, right parenthesis, left brace. Line 6, indented once: items, dot, on click, equals, function, left parenthesis, right parenthesis, left brace. Line 7, indented twice: let, storage Copy, equals, items, dot, clone Node, left parenthesis, true, right parenthesis, semicolon. Line 8, indented twice: room, dot, append Child, left parenthesis, storage Copy, right parenthesis, semicolon. Line 9: Blank. Line 10, indented twice: z Index Counter, plus, plus, semicolon. Line 11, indented twice: storage Copy, dot, style, z Index, equals, z Index Counter, semicolon. Line 12: Blank. Line 13, indented twice: count Seats, left parenthesis, right parenthesis. Line 14, indented once: Right brace. Line 15: Right brace. In the above code, lines 5 to 6 add an on click event handler for each table. Lines 7 and 8 add a copy of the table to the banquet hall. Lines 10 and 11 increase the z-index value by 1 to put the table on the top. Line 13 counts the number of seats in the room.">
            <a:extLst>
              <a:ext uri="{FF2B5EF4-FFF2-40B4-BE49-F238E27FC236}">
                <a16:creationId xmlns:a16="http://schemas.microsoft.com/office/drawing/2014/main" id="{CCBFF122-3FF6-C446-9EBF-3F1D88972FF0}"/>
              </a:ext>
            </a:extLst>
          </p:cNvPr>
          <p:cNvPicPr>
            <a:picLocks noGrp="1" noChangeAspect="1"/>
          </p:cNvPicPr>
          <p:nvPr>
            <p:ph type="pic" sz="quarter" idx="10"/>
          </p:nvPr>
        </p:nvPicPr>
        <p:blipFill>
          <a:blip r:embed="rId2"/>
          <a:stretch>
            <a:fillRect/>
          </a:stretch>
        </p:blipFill>
        <p:spPr>
          <a:xfrm>
            <a:off x="731519" y="1619556"/>
            <a:ext cx="7238375" cy="3587159"/>
          </a:xfrm>
        </p:spPr>
      </p:pic>
      <p:sp>
        <p:nvSpPr>
          <p:cNvPr id="4" name="Text Placeholder 3">
            <a:extLst>
              <a:ext uri="{FF2B5EF4-FFF2-40B4-BE49-F238E27FC236}">
                <a16:creationId xmlns:a16="http://schemas.microsoft.com/office/drawing/2014/main" id="{2D583CB9-F7C6-C44A-A207-0012E22DB3FE}"/>
              </a:ext>
            </a:extLst>
          </p:cNvPr>
          <p:cNvSpPr>
            <a:spLocks noGrp="1"/>
          </p:cNvSpPr>
          <p:nvPr>
            <p:ph type="body" sz="quarter" idx="11"/>
          </p:nvPr>
        </p:nvSpPr>
        <p:spPr>
          <a:xfrm>
            <a:off x="1802423" y="5574322"/>
            <a:ext cx="8115300" cy="304497"/>
          </a:xfrm>
        </p:spPr>
        <p:txBody>
          <a:bodyPr/>
          <a:lstStyle/>
          <a:p>
            <a:r>
              <a:rPr lang="en-US" dirty="0"/>
              <a:t>Figure 10-4 Creating event handlers for the tables in storage</a:t>
            </a:r>
          </a:p>
        </p:txBody>
      </p:sp>
    </p:spTree>
    <p:extLst>
      <p:ext uri="{BB962C8B-B14F-4D97-AF65-F5344CB8AC3E}">
        <p14:creationId xmlns:p14="http://schemas.microsoft.com/office/powerpoint/2010/main" val="3505765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2717-27C7-2544-8554-AAFF315A52C2}"/>
              </a:ext>
            </a:extLst>
          </p:cNvPr>
          <p:cNvSpPr>
            <a:spLocks noGrp="1"/>
          </p:cNvSpPr>
          <p:nvPr>
            <p:ph type="title"/>
          </p:nvPr>
        </p:nvSpPr>
        <p:spPr/>
        <p:txBody>
          <a:bodyPr/>
          <a:lstStyle/>
          <a:p>
            <a:r>
              <a:rPr lang="en-US" dirty="0"/>
              <a:t>Working with Events as Objects (6 of 6)</a:t>
            </a:r>
          </a:p>
        </p:txBody>
      </p:sp>
      <p:pic>
        <p:nvPicPr>
          <p:cNvPr id="6" name="Picture Placeholder 5" descr="An illustration showing how tables can be added to the Rose Room in the Oak Top House conference center web application. A rectangle depicts the room itself and on the top right corner there are different table icons including two icons for circular tables and two icons for long tables. A table icon can be clicked and dragged into the rectangle to add that table type to the room. On the top left, the number of guests to be accommodated in the room is listed as 60. The guest count gets updated with each added table. In the screenshot shown, two long tables that can accommodate 20 guests each have been added. One circular table that can accommodate 12 guests and another circular table that can accommodate 8 guests have also been added.">
            <a:extLst>
              <a:ext uri="{FF2B5EF4-FFF2-40B4-BE49-F238E27FC236}">
                <a16:creationId xmlns:a16="http://schemas.microsoft.com/office/drawing/2014/main" id="{11B14A4A-026C-F04A-95D3-C69430C143D3}"/>
              </a:ext>
            </a:extLst>
          </p:cNvPr>
          <p:cNvPicPr>
            <a:picLocks noGrp="1" noChangeAspect="1"/>
          </p:cNvPicPr>
          <p:nvPr>
            <p:ph type="pic" sz="quarter" idx="10"/>
          </p:nvPr>
        </p:nvPicPr>
        <p:blipFill>
          <a:blip r:embed="rId2"/>
          <a:stretch>
            <a:fillRect/>
          </a:stretch>
        </p:blipFill>
        <p:spPr>
          <a:xfrm>
            <a:off x="733118" y="1618487"/>
            <a:ext cx="6745854" cy="4540479"/>
          </a:xfrm>
        </p:spPr>
      </p:pic>
      <p:sp>
        <p:nvSpPr>
          <p:cNvPr id="4" name="Text Placeholder 3">
            <a:extLst>
              <a:ext uri="{FF2B5EF4-FFF2-40B4-BE49-F238E27FC236}">
                <a16:creationId xmlns:a16="http://schemas.microsoft.com/office/drawing/2014/main" id="{534F15B5-FCE1-AF46-A605-9E92EDFE42B0}"/>
              </a:ext>
            </a:extLst>
          </p:cNvPr>
          <p:cNvSpPr>
            <a:spLocks noGrp="1"/>
          </p:cNvSpPr>
          <p:nvPr>
            <p:ph type="body" sz="quarter" idx="11"/>
          </p:nvPr>
        </p:nvSpPr>
        <p:spPr/>
        <p:txBody>
          <a:bodyPr/>
          <a:lstStyle/>
          <a:p>
            <a:r>
              <a:rPr lang="en-US" dirty="0"/>
              <a:t>Figure 10-5 Adding tables to the Rose Room</a:t>
            </a:r>
          </a:p>
        </p:txBody>
      </p:sp>
    </p:spTree>
    <p:extLst>
      <p:ext uri="{BB962C8B-B14F-4D97-AF65-F5344CB8AC3E}">
        <p14:creationId xmlns:p14="http://schemas.microsoft.com/office/powerpoint/2010/main" val="445160375"/>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5726</Words>
  <Application>Microsoft Office PowerPoint</Application>
  <PresentationFormat>Widescreen</PresentationFormat>
  <Paragraphs>368</Paragraphs>
  <Slides>68</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Arial</vt:lpstr>
      <vt:lpstr>Calibri</vt:lpstr>
      <vt:lpstr>Courier New</vt:lpstr>
      <vt:lpstr>Helvetica</vt:lpstr>
      <vt:lpstr>Open Sans</vt:lpstr>
      <vt:lpstr>Summer Font</vt:lpstr>
      <vt:lpstr>Office Theme</vt:lpstr>
      <vt:lpstr>JavaScript for Web Warriors, 7e  Chapter 10: Programming with Event Objects and Third-Party APIs</vt:lpstr>
      <vt:lpstr>Chapter Objectives (1 of 2)</vt:lpstr>
      <vt:lpstr>Chapter Objectives (2 of 2)</vt:lpstr>
      <vt:lpstr>Working with Events as Objects (1 of 6)</vt:lpstr>
      <vt:lpstr>Working with Events as Objects (2 of 6)</vt:lpstr>
      <vt:lpstr>Working with Events as Objects (3 of 6)</vt:lpstr>
      <vt:lpstr>Working with Events as Objects (4 of 6)</vt:lpstr>
      <vt:lpstr>Working with Events as Objects (5 of 6)</vt:lpstr>
      <vt:lpstr>Working with Events as Objects (6 of 6)</vt:lpstr>
      <vt:lpstr>Exploring Mouse, Touch, and Pointer Events  (1 of 8)</vt:lpstr>
      <vt:lpstr>Exploring Mouse, Touch, and Pointer Events  (2 of 8)</vt:lpstr>
      <vt:lpstr>Exploring Mouse, Touch, and Pointer Events  (3 of 8)</vt:lpstr>
      <vt:lpstr>Exploring Mouse, Touch, and Pointer Events  (4 of 8)</vt:lpstr>
      <vt:lpstr>Exploring Mouse, Touch, and Pointer Events  (5 of 8)</vt:lpstr>
      <vt:lpstr>Exploring Mouse, Touch, and Pointer Events  (6 of 8)</vt:lpstr>
      <vt:lpstr>Exploring Mouse, Touch, and Pointer Events  (7 of 8)</vt:lpstr>
      <vt:lpstr>Exploring Mouse, Touch, and Pointer Events  (8 of 8)</vt:lpstr>
      <vt:lpstr>Programming a Drag and Drop Action (1 of 9)</vt:lpstr>
      <vt:lpstr>Programming a Drag and Drop Action (2 of 9)</vt:lpstr>
      <vt:lpstr>Programming a Drag and Drop Action (3 of 9)</vt:lpstr>
      <vt:lpstr>Programming a Drag and Drop Action (4 of 9)</vt:lpstr>
      <vt:lpstr>Programming a Drag and Drop Action (5 of 9)</vt:lpstr>
      <vt:lpstr>Programming a Drag and Drop Action (6 of 9)</vt:lpstr>
      <vt:lpstr>Programming a Drag and Drop Action (7 of 9)</vt:lpstr>
      <vt:lpstr>Programming a Drag and Drop Action (8 of 9)</vt:lpstr>
      <vt:lpstr>Programming a Drag and Drop Action (9 of 9)</vt:lpstr>
      <vt:lpstr>Activity 10.1: Knowledge Check</vt:lpstr>
      <vt:lpstr>Activity 10.1: Knowledge Check Answers (1 of 3)</vt:lpstr>
      <vt:lpstr>Activity 10.1: Knowledge Check Answers (2 of 3)</vt:lpstr>
      <vt:lpstr>Activity 10.1: Knowledge Check Answers (3 of 3)</vt:lpstr>
      <vt:lpstr>Exploring the Drag and Drop API (1 of 4)</vt:lpstr>
      <vt:lpstr>Exploring the Drag and Drop API (2 of 4)</vt:lpstr>
      <vt:lpstr>Exploring the Drag and Drop API (3 of 4)</vt:lpstr>
      <vt:lpstr>Exploring the Drag and Drop API (4 of 4)</vt:lpstr>
      <vt:lpstr>Working with Keyboard Events (1 of 3)</vt:lpstr>
      <vt:lpstr>Working with Keyboard Events (2 of 3)</vt:lpstr>
      <vt:lpstr>Working with Keyboard Events (3 of 3)</vt:lpstr>
      <vt:lpstr>Creating an Interactive Map (1 of 9)</vt:lpstr>
      <vt:lpstr>Creating an Interactive Map (2 of 9)</vt:lpstr>
      <vt:lpstr>Creating an Interactive Map (3 of 9)</vt:lpstr>
      <vt:lpstr>Creating an Interactive Map (4 of 9)</vt:lpstr>
      <vt:lpstr>Creating an Interactive Map (5 of 9)</vt:lpstr>
      <vt:lpstr>Creating an Interactive Map (6 of 9)</vt:lpstr>
      <vt:lpstr>Creating an Interactive Map (7 of 9)</vt:lpstr>
      <vt:lpstr>Creating an Interactive Map (8 of 9)</vt:lpstr>
      <vt:lpstr>Creating an Interactive Map (9 of 9)</vt:lpstr>
      <vt:lpstr>Mapping Your Position with Geolocation (1 of 5)</vt:lpstr>
      <vt:lpstr>Mapping Your Position with Geolocation (2 of 5)</vt:lpstr>
      <vt:lpstr>Mapping Your Position with Geolocation (3 of 5)</vt:lpstr>
      <vt:lpstr>Mapping Your Position with Geolocation (4 of 5)</vt:lpstr>
      <vt:lpstr>Mapping Your Position with Geolocation (5 of 5)</vt:lpstr>
      <vt:lpstr>Adding Directions to a Map (1 of 9)</vt:lpstr>
      <vt:lpstr>Adding Directions to a Map (2 of 9)</vt:lpstr>
      <vt:lpstr>Adding Directions to a Map (3 of 9)</vt:lpstr>
      <vt:lpstr>Adding Directions to a Map (4 of 9)</vt:lpstr>
      <vt:lpstr>Adding Directions to a Map (5 of 9)</vt:lpstr>
      <vt:lpstr>Adding Directions to a Map (6 of 9)</vt:lpstr>
      <vt:lpstr>Adding Directions to a Map (7 of 9)</vt:lpstr>
      <vt:lpstr>Adding Directions to a Map (8 of 9)</vt:lpstr>
      <vt:lpstr>Adding Directions to a Map (9 of 9)</vt:lpstr>
      <vt:lpstr>Activity 10.2: Think, Pair, and Share</vt:lpstr>
      <vt:lpstr>Introducing the Device Orientation API</vt:lpstr>
      <vt:lpstr>Preparing an App for Mobile Use (1 of 3)</vt:lpstr>
      <vt:lpstr>Preparing an App for Mobile Use (2 of 3)</vt:lpstr>
      <vt:lpstr>Preparing an App for Mobile Use (3 of 3)</vt:lpstr>
      <vt:lpstr>Activity 10.3: Discussion Questions</vt:lpstr>
      <vt:lpstr>Self-Assessment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2021-06-16T16:04:02Z</dcterms:created>
  <dcterms:modified xsi:type="dcterms:W3CDTF">2021-07-30T19:48:03Z</dcterms:modified>
</cp:coreProperties>
</file>